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9" r:id="rId2"/>
    <p:sldId id="263" r:id="rId3"/>
    <p:sldId id="680" r:id="rId4"/>
    <p:sldId id="308" r:id="rId5"/>
    <p:sldId id="309" r:id="rId6"/>
    <p:sldId id="304" r:id="rId7"/>
    <p:sldId id="307" r:id="rId8"/>
    <p:sldId id="2565" r:id="rId9"/>
    <p:sldId id="2553" r:id="rId10"/>
    <p:sldId id="2564" r:id="rId11"/>
  </p:sldIdLst>
  <p:sldSz cx="12192000" cy="6858000"/>
  <p:notesSz cx="6858000" cy="9144000"/>
  <p:custDataLst>
    <p:tags r:id="rId1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93A"/>
    <a:srgbClr val="FFFFFF"/>
    <a:srgbClr val="FF4A3B"/>
    <a:srgbClr val="1D3449"/>
    <a:srgbClr val="0654B1"/>
    <a:srgbClr val="0959B2"/>
    <a:srgbClr val="DDD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7F4B-B9F4-4360-83C5-26002C37367C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28B94-BB7D-4D03-BA9F-B0369730D0F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11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8B94-BB7D-4D03-BA9F-B0369730D0F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02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1C183-D866-4436-82CB-162EA257F67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20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7100-4448-C0E4-770B-E52B1805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72ECA6-98EE-AFFD-35F0-901CF8B32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BAD597-88CC-C748-D04D-078E2C177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D5C82F-4753-6662-005E-208505699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8B94-BB7D-4D03-BA9F-B0369730D0F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0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159D8-0EB7-FB2B-A8CC-66823219A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71" y="2590799"/>
            <a:ext cx="11859986" cy="919163"/>
          </a:xfrm>
          <a:solidFill>
            <a:srgbClr val="1D3449"/>
          </a:solidFill>
          <a:ln>
            <a:solidFill>
              <a:srgbClr val="1D3449"/>
            </a:solidFill>
          </a:ln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1AA456-3479-97CC-5A5D-A73B1037D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8457" y="3623696"/>
            <a:ext cx="3733800" cy="686933"/>
          </a:xfrm>
          <a:solidFill>
            <a:srgbClr val="FB493A"/>
          </a:solidFill>
          <a:ln>
            <a:solidFill>
              <a:srgbClr val="FB493A"/>
            </a:solidFill>
          </a:ln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83AB0D-119C-CAE8-D434-B4CE881D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8ED7E7-84FA-F1F4-CE7A-73B5332A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5F0E7-E89D-DBB9-9177-BE913C30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32503E-01B1-0DB6-A186-D573378D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7864" y="3546414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6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550735-A08A-36FD-BC34-BB1E9C8A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ABB8E04-5954-EEC9-4FEB-28C726DE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062893-0DE1-409E-8220-8354EBA0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50FBCC-A011-1712-0B5F-DEA109FB7703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DB56FC5-8276-36B9-2A01-6613B8FB8D56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A308B6-11EC-CC3A-B71D-ED975494D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8969" y="202302"/>
            <a:ext cx="2491103" cy="2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9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4C95D-80D3-738E-DBF1-414D638C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7"/>
            <a:ext cx="8997041" cy="1186543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E8E586-E1F3-5F92-792A-55564155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603" y="1346531"/>
            <a:ext cx="6172200" cy="4522455"/>
          </a:xfrm>
        </p:spPr>
        <p:txBody>
          <a:bodyPr>
            <a:normAutofit/>
          </a:bodyPr>
          <a:lstStyle>
            <a:lvl1pPr>
              <a:buClr>
                <a:srgbClr val="FB493A"/>
              </a:buClr>
              <a:defRPr sz="2400"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 sz="2000"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 sz="1800"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 sz="1600"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 sz="1600">
                <a:solidFill>
                  <a:srgbClr val="1D344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B5A1AC-F365-89E9-249B-0AE15D18B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46532"/>
            <a:ext cx="3932237" cy="4522455"/>
          </a:xfrm>
        </p:spPr>
        <p:txBody>
          <a:bodyPr/>
          <a:lstStyle>
            <a:lvl1pPr marL="0" indent="0">
              <a:buNone/>
              <a:defRPr sz="1600">
                <a:solidFill>
                  <a:srgbClr val="1D344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53B49F-391C-9E27-C9CF-2E541CF4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A4E8B3-053B-5212-268A-A539C90F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23C3F0-A8C4-9870-6F17-15B4F6CF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751A77A-808F-5E92-5C48-A36950F85614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C65294-4DCC-6B45-9A4A-F13DF31CA1D4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14BC04-B108-B30E-8674-FD2EA4F38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3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B97A9-089C-D780-CF1E-7B6A1E86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7"/>
            <a:ext cx="8997041" cy="1194360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B12276-2EC1-B07F-6A40-A0C044660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088" y="1346532"/>
            <a:ext cx="6172200" cy="45145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045283-62B9-4390-F3CB-9BC1A3C4A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50402"/>
            <a:ext cx="4635500" cy="4510647"/>
          </a:xfrm>
        </p:spPr>
        <p:txBody>
          <a:bodyPr/>
          <a:lstStyle>
            <a:lvl1pPr marL="0" indent="0">
              <a:buNone/>
              <a:defRPr sz="1600">
                <a:solidFill>
                  <a:srgbClr val="1D344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B6C261-2370-B687-76CA-DF4D53DF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7CF822-B414-57F4-7DA5-9789D64E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3091B6-B2CB-EC8D-FCA9-7025B6FE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5AEFF47-92D5-EE8C-EA5C-9D4BAC06F77E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BDAC6A6-15B1-05F3-A373-09AD492FDBE6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6922AE-DB5B-E6F6-4821-F26855CCC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2F7D1-B720-762C-8C60-C93410B4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7"/>
            <a:ext cx="8997041" cy="1199243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43AAA2-6E6A-2227-E19F-775BAD406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DC3FB3-AD02-CE14-0BCB-3E8D118F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4421B6-2FE8-94CD-67FA-42E70AF0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E352A6-AD69-99ED-473F-A7E085C9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71974E0-B6D3-BF2E-8DA6-B5824BA038E1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3530BE-07E0-F7BA-A3BB-FA22E2AC3C6C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87170C-7F0B-A9D0-3F08-793E7E4E1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8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3BE50D-9F8E-5B87-CF75-BDD9C610A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80070" y="821071"/>
            <a:ext cx="2628900" cy="5317792"/>
          </a:xfrm>
        </p:spPr>
        <p:txBody>
          <a:bodyPr vert="eaVert"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EE98BD-1B18-6C8E-9C57-B4F4F6804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158841" cy="5811838"/>
          </a:xfrm>
        </p:spPr>
        <p:txBody>
          <a:bodyPr vert="eaVert"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0538B6-166B-F32E-9B8D-3C9C955D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13D2C8-516F-B526-439B-902D1CBF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0E35DF-5DF1-16BA-4F5F-AAFBBA06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10A949-68EC-52E7-A852-84E06A3FB3FD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61F0E3-C1B9-EF59-732B-9E75F458D747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C4E816-6F6F-002D-3C7B-7A0277ADC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07E98D-FB79-B32F-FFDB-64AF9A9B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576884-6459-C77F-E58E-07A2F4CE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3A1C0D-B2E7-DF20-B282-D956C87E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15DCF0-7896-D1B0-3FD7-38CAD8A4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DE22229-EBDE-5BA5-31C7-08522B7F008D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0F25BFE-C64D-40B3-A9FE-0813C79EE264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239006-BD4E-3E46-74D0-F0842E96D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BC6DBE7-9487-DDA2-51FC-4CC5C55DF7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0768"/>
            <a:ext cx="8997041" cy="117923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145020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656F7-BCB5-4F83-1ED9-2ED92D11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92186"/>
            <a:ext cx="10515600" cy="1770289"/>
          </a:xfrm>
          <a:solidFill>
            <a:srgbClr val="1D3449">
              <a:alpha val="80000"/>
            </a:srgbClr>
          </a:solidFill>
        </p:spPr>
        <p:txBody>
          <a:bodyPr anchor="ctr">
            <a:normAutofit/>
          </a:bodyPr>
          <a:lstStyle>
            <a:lvl1pPr>
              <a:defRPr sz="54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230665-E662-2AB3-823E-30AE526BF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476807"/>
          </a:xfrm>
          <a:solidFill>
            <a:srgbClr val="FB493A">
              <a:alpha val="80000"/>
            </a:srgb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01A8CD-DF48-F982-C7DD-8CA968D9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5D75C9-EA4A-ACF8-D928-F402A3AC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4960A1-5BA4-796D-12CC-C57AE72A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6356349"/>
            <a:ext cx="2743200" cy="365125"/>
          </a:xfrm>
        </p:spPr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C7CDB04-950D-1BDC-1C6D-D618EF3F93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3638" y="5121275"/>
            <a:ext cx="3833812" cy="4762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Referent</a:t>
            </a:r>
          </a:p>
        </p:txBody>
      </p:sp>
    </p:spTree>
    <p:extLst>
      <p:ext uri="{BB962C8B-B14F-4D97-AF65-F5344CB8AC3E}">
        <p14:creationId xmlns:p14="http://schemas.microsoft.com/office/powerpoint/2010/main" val="2787207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F9919-9757-AB8F-BC5B-6DE30ECB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757"/>
            <a:ext cx="8997041" cy="1211943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0E235E-2E15-417F-5315-B592D6C85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68553A-3625-3A3E-79E2-5768EE788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F0000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F0000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F0000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F0000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D2F598-F1FA-ED7F-D8B8-928DD8E2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423F94-3C21-B7EC-71F8-1AC50694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033F8A-E1F9-A908-E292-E61313CC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121AE1C-B539-5BFB-DDDE-28CBB3785B12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136E93-551A-16B1-370A-236968E4A0B3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38F3CC-4E8A-BA26-3A47-A05F10283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09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009ED-8EA3-4596-3228-978D5E61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75"/>
            <a:ext cx="8206241" cy="1152525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13014-EAAC-BE17-B105-753A5C77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344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AB21B7-98D5-0E22-CB4B-38085C4B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F1EE40-5FC5-554A-1F37-968C8AEED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344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6849BD-6313-49F0-B14D-D4B00BAF3E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FB493A"/>
              </a:buClr>
              <a:defRPr>
                <a:solidFill>
                  <a:srgbClr val="1D3449"/>
                </a:solidFill>
              </a:defRPr>
            </a:lvl1pPr>
            <a:lvl2pPr>
              <a:buClr>
                <a:srgbClr val="FB493A"/>
              </a:buClr>
              <a:defRPr>
                <a:solidFill>
                  <a:srgbClr val="1D3449"/>
                </a:solidFill>
              </a:defRPr>
            </a:lvl2pPr>
            <a:lvl3pPr>
              <a:buClr>
                <a:srgbClr val="FB493A"/>
              </a:buClr>
              <a:defRPr>
                <a:solidFill>
                  <a:srgbClr val="1D3449"/>
                </a:solidFill>
              </a:defRPr>
            </a:lvl3pPr>
            <a:lvl4pPr>
              <a:buClr>
                <a:srgbClr val="FB493A"/>
              </a:buClr>
              <a:defRPr>
                <a:solidFill>
                  <a:srgbClr val="1D3449"/>
                </a:solidFill>
              </a:defRPr>
            </a:lvl4pPr>
            <a:lvl5pPr>
              <a:buClr>
                <a:srgbClr val="FB493A"/>
              </a:buClr>
              <a:defRPr>
                <a:solidFill>
                  <a:srgbClr val="1D344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5053D63-928D-002C-DACC-1B6E5555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3658DC-612C-8F88-A3E9-D6E12D87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59CB2C3-CD85-EB05-19C6-3D641D3F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EECE25-782A-3375-8357-16CE5CE9390F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CF59F45-5FEA-DAFC-601C-FD42ED2DECA5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2689A4-F514-6F18-4D5C-99F0D8EB2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90F5A-09CB-56CC-5946-9EC3C21B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520" y="184970"/>
            <a:ext cx="8997041" cy="1211943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A6A522-12BF-F59B-0B32-91674EF7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E85F4C-7145-6B94-A6B7-3CC7D6C8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D5D916-B310-E9A8-7BE1-78EAE627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1A88A2-7C8D-BE5B-679D-4A794B89D57B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009C886-C210-8923-27EE-9989E8F83815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12993-0A31-46CF-12A6-F9682D09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858" y="-10659"/>
            <a:ext cx="3194957" cy="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7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90F5A-09CB-56CC-5946-9EC3C21B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0757"/>
            <a:ext cx="8267700" cy="118132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A6A522-12BF-F59B-0B32-91674EF7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E85F4C-7145-6B94-A6B7-3CC7D6C8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D5D916-B310-E9A8-7BE1-78EAE627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1A88A2-7C8D-BE5B-679D-4A794B89D57B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009C886-C210-8923-27EE-9989E8F83815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12993-0A31-46CF-12A6-F9682D09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80C10C-95C5-2BEC-9DDF-2FEE8B162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3697" y="636105"/>
            <a:ext cx="2596812" cy="10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90F5A-09CB-56CC-5946-9EC3C21B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0757"/>
            <a:ext cx="8267700" cy="118132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B493A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A6A522-12BF-F59B-0B32-91674EF7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E85F4C-7145-6B94-A6B7-3CC7D6C8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D5D916-B310-E9A8-7BE1-78EAE627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1A88A2-7C8D-BE5B-679D-4A794B89D57B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009C886-C210-8923-27EE-9989E8F83815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12993-0A31-46CF-12A6-F9682D09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72E3B1-D7B2-088F-1436-96A24BA6830B}"/>
              </a:ext>
            </a:extLst>
          </p:cNvPr>
          <p:cNvSpPr txBox="1"/>
          <p:nvPr userDrawn="1"/>
        </p:nvSpPr>
        <p:spPr>
          <a:xfrm>
            <a:off x="9494873" y="740948"/>
            <a:ext cx="22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>
                <a:solidFill>
                  <a:srgbClr val="1D3449"/>
                </a:solidFill>
                <a:latin typeface="Arial Rounded MT Bold" panose="020F0704030504030204" pitchFamily="34" charset="0"/>
              </a:rPr>
              <a:t>A &amp; G</a:t>
            </a:r>
          </a:p>
        </p:txBody>
      </p:sp>
    </p:spTree>
    <p:extLst>
      <p:ext uri="{BB962C8B-B14F-4D97-AF65-F5344CB8AC3E}">
        <p14:creationId xmlns:p14="http://schemas.microsoft.com/office/powerpoint/2010/main" val="126404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A6A522-12BF-F59B-0B32-91674EF7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E85F4C-7145-6B94-A6B7-3CC7D6C8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D5D916-B310-E9A8-7BE1-78EAE627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1A88A2-7C8D-BE5B-679D-4A794B89D57B}"/>
              </a:ext>
            </a:extLst>
          </p:cNvPr>
          <p:cNvSpPr/>
          <p:nvPr userDrawn="1"/>
        </p:nvSpPr>
        <p:spPr>
          <a:xfrm>
            <a:off x="0" y="-10658"/>
            <a:ext cx="8997043" cy="81416"/>
          </a:xfrm>
          <a:prstGeom prst="rect">
            <a:avLst/>
          </a:prstGeom>
          <a:solidFill>
            <a:srgbClr val="1D3449"/>
          </a:solidFill>
          <a:ln>
            <a:solidFill>
              <a:srgbClr val="1D3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009C886-C210-8923-27EE-9989E8F83815}"/>
              </a:ext>
            </a:extLst>
          </p:cNvPr>
          <p:cNvSpPr/>
          <p:nvPr userDrawn="1"/>
        </p:nvSpPr>
        <p:spPr>
          <a:xfrm flipV="1">
            <a:off x="8997043" y="-10659"/>
            <a:ext cx="3194957" cy="81416"/>
          </a:xfrm>
          <a:prstGeom prst="rect">
            <a:avLst/>
          </a:prstGeom>
          <a:solidFill>
            <a:srgbClr val="FB493A"/>
          </a:solidFill>
          <a:ln>
            <a:solidFill>
              <a:srgbClr val="FB4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12993-0A31-46CF-12A6-F9682D09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7826317-AFF8-BA48-E446-BC5C9FA3C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13" y="609126"/>
            <a:ext cx="2004064" cy="7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5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5177717-6301-EF64-73A8-5D63F0C0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48F15E-B001-74F0-54C9-97D600DD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4B27ED-AAD6-F3C6-CF4B-1D5CA1367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FD83D-1236-427E-8C3C-A9D479CEA869}" type="datetimeFigureOut">
              <a:rPr lang="de-DE" smtClean="0"/>
              <a:t>24.06.2025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202BC7-0B77-5C31-99AD-29C477F80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F8CEC8-AF36-6ACD-1309-95B8A86BD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4CDE-CB00-4540-B37A-AD966845479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FC777-AD1D-2CAA-E422-1F331ECDE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71" y="2590799"/>
            <a:ext cx="11800115" cy="919163"/>
          </a:xfrm>
        </p:spPr>
        <p:txBody>
          <a:bodyPr>
            <a:noAutofit/>
          </a:bodyPr>
          <a:lstStyle/>
          <a:p>
            <a:r>
              <a:rPr lang="de-DE" sz="4800" dirty="0"/>
              <a:t>International Lead Conference - </a:t>
            </a:r>
            <a:r>
              <a:rPr lang="de-DE" sz="4800" dirty="0" err="1"/>
              <a:t>Pb</a:t>
            </a:r>
            <a:r>
              <a:rPr lang="de-DE" sz="4800" dirty="0"/>
              <a:t> 2025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6698D8-7A2E-9491-E72E-752FBB1D1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5800" y="3601925"/>
            <a:ext cx="3706586" cy="692489"/>
          </a:xfrm>
        </p:spPr>
        <p:txBody>
          <a:bodyPr anchor="ctr"/>
          <a:lstStyle/>
          <a:p>
            <a:pPr algn="r"/>
            <a:r>
              <a:rPr lang="de-DE" dirty="0"/>
              <a:t>Amsterdam, 27.06.2025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837312-3F59-0F6A-36C6-2D550D7B9EFD}"/>
              </a:ext>
            </a:extLst>
          </p:cNvPr>
          <p:cNvSpPr txBox="1"/>
          <p:nvPr/>
        </p:nvSpPr>
        <p:spPr>
          <a:xfrm>
            <a:off x="525517" y="4976677"/>
            <a:ext cx="11850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53565A"/>
                </a:solidFill>
                <a:effectLst/>
              </a:rPr>
              <a:t>“The political context in Europe from the perspective of the Non-Ferrous Metals Industry”</a:t>
            </a:r>
            <a:endParaRPr lang="de-DE" sz="2400" b="1" i="1" dirty="0"/>
          </a:p>
        </p:txBody>
      </p:sp>
    </p:spTree>
    <p:extLst>
      <p:ext uri="{BB962C8B-B14F-4D97-AF65-F5344CB8AC3E}">
        <p14:creationId xmlns:p14="http://schemas.microsoft.com/office/powerpoint/2010/main" val="2427016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09467-D73F-39E4-1619-445B1BCB7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6AEA27AD-6363-72E5-657F-44CC7EC819A0}"/>
              </a:ext>
            </a:extLst>
          </p:cNvPr>
          <p:cNvSpPr txBox="1">
            <a:spLocks/>
          </p:cNvSpPr>
          <p:nvPr/>
        </p:nvSpPr>
        <p:spPr>
          <a:xfrm>
            <a:off x="0" y="183424"/>
            <a:ext cx="9004721" cy="1125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D3449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493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Contact details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B493A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FC42D2-F516-C7FC-287C-8CFE48B5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56" y="2076035"/>
            <a:ext cx="2926334" cy="2804403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CF334D28-B4D9-7479-C67E-0164D9C4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27" y="2098721"/>
            <a:ext cx="6576646" cy="2759029"/>
          </a:xfrm>
          <a:prstGeom prst="rect">
            <a:avLst/>
          </a:prstGeom>
          <a:solidFill>
            <a:srgbClr val="1D3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Johannes Appel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Head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Office | Chemical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+32 2 502 1988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+49 151 40474794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appel@wvmetalle.de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6FE34D6-CD0B-29C2-7825-74BBAEE4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49488" y="1597382"/>
            <a:ext cx="4096111" cy="347672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77F4F34-84D5-F1E8-A701-E323A8724840}"/>
              </a:ext>
            </a:extLst>
          </p:cNvPr>
          <p:cNvGrpSpPr/>
          <p:nvPr/>
        </p:nvGrpSpPr>
        <p:grpSpPr>
          <a:xfrm>
            <a:off x="271130" y="1551214"/>
            <a:ext cx="11544973" cy="4636935"/>
            <a:chOff x="481446" y="2992583"/>
            <a:chExt cx="11156372" cy="3957340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C9B3484-6704-BC1B-2EA2-DCCAB83A522B}"/>
                </a:ext>
              </a:extLst>
            </p:cNvPr>
            <p:cNvGrpSpPr/>
            <p:nvPr/>
          </p:nvGrpSpPr>
          <p:grpSpPr>
            <a:xfrm>
              <a:off x="554182" y="2992583"/>
              <a:ext cx="11083635" cy="2978728"/>
              <a:chOff x="574964" y="2133599"/>
              <a:chExt cx="11083635" cy="2978728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73B20FB0-C03A-6110-92D9-D8F82D35F708}"/>
                  </a:ext>
                </a:extLst>
              </p:cNvPr>
              <p:cNvGrpSpPr/>
              <p:nvPr/>
            </p:nvGrpSpPr>
            <p:grpSpPr>
              <a:xfrm>
                <a:off x="574964" y="2133599"/>
                <a:ext cx="3941619" cy="2978728"/>
                <a:chOff x="574964" y="2133599"/>
                <a:chExt cx="3941619" cy="2978728"/>
              </a:xfrm>
            </p:grpSpPr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FEF97194-8D82-6B51-33CB-94CC658209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4964" y="3359727"/>
                  <a:ext cx="3922986" cy="1752600"/>
                </a:xfrm>
                <a:prstGeom prst="rect">
                  <a:avLst/>
                </a:prstGeom>
              </p:spPr>
            </p:pic>
            <p:sp>
              <p:nvSpPr>
                <p:cNvPr id="2" name="Rechteck 1">
                  <a:extLst>
                    <a:ext uri="{FF2B5EF4-FFF2-40B4-BE49-F238E27FC236}">
                      <a16:creationId xmlns:a16="http://schemas.microsoft.com/office/drawing/2014/main" id="{11D812DF-388C-A188-C0F3-D38C3CAC22CB}"/>
                    </a:ext>
                  </a:extLst>
                </p:cNvPr>
                <p:cNvSpPr/>
                <p:nvPr/>
              </p:nvSpPr>
              <p:spPr>
                <a:xfrm>
                  <a:off x="574965" y="2133599"/>
                  <a:ext cx="3941618" cy="2978727"/>
                </a:xfrm>
                <a:prstGeom prst="rect">
                  <a:avLst/>
                </a:prstGeom>
                <a:noFill/>
                <a:ln w="38100">
                  <a:solidFill>
                    <a:srgbClr val="FB49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B4F1599E-5938-0A01-206B-353C8A80E42D}"/>
                  </a:ext>
                </a:extLst>
              </p:cNvPr>
              <p:cNvSpPr/>
              <p:nvPr/>
            </p:nvSpPr>
            <p:spPr>
              <a:xfrm>
                <a:off x="4620491" y="2133599"/>
                <a:ext cx="2944091" cy="2978727"/>
              </a:xfrm>
              <a:prstGeom prst="rect">
                <a:avLst/>
              </a:prstGeom>
              <a:solidFill>
                <a:srgbClr val="1D3449"/>
              </a:solidFill>
              <a:ln w="28575">
                <a:solidFill>
                  <a:srgbClr val="FB49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3600" dirty="0" err="1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Advocacy</a:t>
                </a:r>
                <a:endParaRPr lang="de-DE" sz="3600" dirty="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  <a:p>
                <a:pPr algn="ctr"/>
                <a:r>
                  <a:rPr lang="de-DE" sz="3600" dirty="0" err="1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for</a:t>
                </a:r>
                <a:r>
                  <a:rPr lang="de-DE" sz="3600" dirty="0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de-DE" sz="3600" dirty="0" err="1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the</a:t>
                </a:r>
                <a:r>
                  <a:rPr lang="de-DE" sz="3600" dirty="0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 (NF) </a:t>
                </a:r>
                <a:r>
                  <a:rPr lang="de-DE" sz="3600" dirty="0" err="1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metals</a:t>
                </a:r>
                <a:r>
                  <a:rPr lang="de-DE" sz="3600" dirty="0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de-DE" sz="3600" dirty="0" err="1">
                    <a:solidFill>
                      <a:schemeClr val="bg1"/>
                    </a:solidFill>
                    <a:latin typeface="Calibri" charset="0"/>
                    <a:cs typeface="Calibri" charset="0"/>
                  </a:rPr>
                  <a:t>industry</a:t>
                </a:r>
                <a:endParaRPr lang="de-DE" sz="3600" dirty="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de-DE" sz="1600" dirty="0">
                  <a:solidFill>
                    <a:schemeClr val="bg1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4" name="Titel 2">
                <a:extLst>
                  <a:ext uri="{FF2B5EF4-FFF2-40B4-BE49-F238E27FC236}">
                    <a16:creationId xmlns:a16="http://schemas.microsoft.com/office/drawing/2014/main" id="{BEA01A8A-734D-9172-1686-4E18D768B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8490" y="2138948"/>
                <a:ext cx="3990109" cy="71196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sz="4800" dirty="0">
                    <a:solidFill>
                      <a:srgbClr val="FB493A"/>
                    </a:solidFill>
                  </a:rPr>
                  <a:t>Brussels </a:t>
                </a:r>
              </a:p>
            </p:txBody>
          </p:sp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8BD9EAB3-290D-37D6-23AC-64576FED02AB}"/>
                  </a:ext>
                </a:extLst>
              </p:cNvPr>
              <p:cNvSpPr/>
              <p:nvPr/>
            </p:nvSpPr>
            <p:spPr>
              <a:xfrm>
                <a:off x="7716982" y="2133599"/>
                <a:ext cx="3924676" cy="2978727"/>
              </a:xfrm>
              <a:prstGeom prst="rect">
                <a:avLst/>
              </a:prstGeom>
              <a:noFill/>
              <a:ln w="38100">
                <a:solidFill>
                  <a:srgbClr val="FB49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90E017F-6901-87C6-BB11-88FC5AFC5F80}"/>
                </a:ext>
              </a:extLst>
            </p:cNvPr>
            <p:cNvSpPr txBox="1"/>
            <p:nvPr/>
          </p:nvSpPr>
          <p:spPr>
            <a:xfrm>
              <a:off x="7696201" y="6027003"/>
              <a:ext cx="3941617" cy="9229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The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WVMetalle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is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additionally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represented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through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its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E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uropean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office</a:t>
              </a:r>
              <a:r>
                <a:rPr lang="de-DE" sz="1600">
                  <a:solidFill>
                    <a:srgbClr val="FB493A"/>
                  </a:solidFill>
                  <a:latin typeface="Arial Rounded MT Bold"/>
                  <a:cs typeface="Calibri"/>
                </a:rPr>
                <a:t> in </a:t>
              </a:r>
              <a:r>
                <a:rPr lang="de-DE" sz="1600" err="1">
                  <a:solidFill>
                    <a:srgbClr val="FB493A"/>
                  </a:solidFill>
                  <a:latin typeface="Arial Rounded MT Bold"/>
                  <a:cs typeface="Calibri"/>
                </a:rPr>
                <a:t>Brussels</a:t>
              </a:r>
              <a:endParaRPr lang="de-DE" sz="1600">
                <a:solidFill>
                  <a:srgbClr val="FB493A"/>
                </a:solidFill>
                <a:latin typeface="Arial Rounded MT Bold"/>
                <a:cs typeface="Calibri"/>
              </a:endParaRPr>
            </a:p>
            <a:p>
              <a:endParaRPr lang="de-DE" sz="1600">
                <a:solidFill>
                  <a:srgbClr val="FB493A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13F04E-F8E4-0438-8B30-856337AC0020}"/>
                </a:ext>
              </a:extLst>
            </p:cNvPr>
            <p:cNvSpPr txBox="1"/>
            <p:nvPr/>
          </p:nvSpPr>
          <p:spPr>
            <a:xfrm>
              <a:off x="481446" y="6027003"/>
              <a:ext cx="4038600" cy="49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Headquarters </a:t>
              </a:r>
              <a:r>
                <a:rPr lang="de-DE" sz="1600" dirty="0" err="1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of</a:t>
              </a:r>
              <a:r>
                <a:rPr lang="de-DE" sz="1600" dirty="0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de-DE" sz="1600" dirty="0" err="1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the</a:t>
              </a:r>
              <a:r>
                <a:rPr lang="de-DE" sz="1600" dirty="0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de-DE" sz="1600" dirty="0" err="1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association</a:t>
              </a:r>
              <a:r>
                <a:rPr lang="de-DE" sz="1600" dirty="0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de-DE" sz="1600" dirty="0" err="1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is</a:t>
              </a:r>
              <a:r>
                <a:rPr lang="de-DE" sz="1600" dirty="0">
                  <a:solidFill>
                    <a:srgbClr val="FB493A"/>
                  </a:solidFill>
                  <a:latin typeface="Arial Rounded MT Bold" panose="020F0704030504030204" pitchFamily="34" charset="0"/>
                </a:rPr>
                <a:t> in Berlin</a:t>
              </a:r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910C8C38-F9E4-5BE8-D61C-9D62C24DB5CC}"/>
              </a:ext>
            </a:extLst>
          </p:cNvPr>
          <p:cNvSpPr/>
          <p:nvPr/>
        </p:nvSpPr>
        <p:spPr>
          <a:xfrm>
            <a:off x="7813965" y="173182"/>
            <a:ext cx="414250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3DE044E-7F09-CDFE-28B5-E9812D2F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042" y="-10660"/>
            <a:ext cx="3194957" cy="869831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2D220DD9-96DB-1F13-5BAB-E9A80503C3E7}"/>
              </a:ext>
            </a:extLst>
          </p:cNvPr>
          <p:cNvSpPr txBox="1">
            <a:spLocks/>
          </p:cNvSpPr>
          <p:nvPr/>
        </p:nvSpPr>
        <p:spPr>
          <a:xfrm>
            <a:off x="1" y="202665"/>
            <a:ext cx="8997042" cy="1016739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>
                <a:solidFill>
                  <a:srgbClr val="FB493A"/>
                </a:solidFill>
                <a:latin typeface="+mn-lt"/>
              </a:rPr>
              <a:t>The </a:t>
            </a:r>
            <a:r>
              <a:rPr lang="de-DE" sz="3000" b="1" err="1">
                <a:solidFill>
                  <a:srgbClr val="FB493A"/>
                </a:solidFill>
                <a:latin typeface="+mn-lt"/>
              </a:rPr>
              <a:t>WVMetalle</a:t>
            </a:r>
            <a:r>
              <a:rPr lang="de-DE" sz="3000">
                <a:solidFill>
                  <a:srgbClr val="FB493A"/>
                </a:solidFill>
                <a:latin typeface="+mn-lt"/>
              </a:rPr>
              <a:t> on-site</a:t>
            </a:r>
            <a:br>
              <a:rPr lang="de-DE" sz="4000">
                <a:solidFill>
                  <a:srgbClr val="FB493A"/>
                </a:solidFill>
              </a:rPr>
            </a:br>
            <a:endParaRPr lang="de-DE">
              <a:solidFill>
                <a:srgbClr val="FB493A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C41EFA5E-6F6C-BD00-25A7-95622613E959}"/>
              </a:ext>
            </a:extLst>
          </p:cNvPr>
          <p:cNvSpPr txBox="1">
            <a:spLocks/>
          </p:cNvSpPr>
          <p:nvPr/>
        </p:nvSpPr>
        <p:spPr>
          <a:xfrm>
            <a:off x="322042" y="1688156"/>
            <a:ext cx="4163771" cy="8309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800" dirty="0">
                <a:solidFill>
                  <a:srgbClr val="FB493A"/>
                </a:solidFill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237138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rafik 147" descr="Ein Bild, das Text, Schrift, Screenshot, Dokument enthält.">
            <a:extLst>
              <a:ext uri="{FF2B5EF4-FFF2-40B4-BE49-F238E27FC236}">
                <a16:creationId xmlns:a16="http://schemas.microsoft.com/office/drawing/2014/main" id="{FCC5C8D8-FAC6-8FE5-E231-2CC04759B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88" y="799508"/>
            <a:ext cx="8247613" cy="5798072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70DFF2-C961-6CC5-858C-6B3FE1892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" y="210484"/>
            <a:ext cx="7945462" cy="1178049"/>
          </a:xfrm>
        </p:spPr>
        <p:txBody>
          <a:bodyPr>
            <a:normAutofit/>
          </a:bodyPr>
          <a:lstStyle/>
          <a:p>
            <a:r>
              <a:rPr lang="de-DE" sz="2700" dirty="0"/>
              <a:t>Variety </a:t>
            </a:r>
            <a:r>
              <a:rPr lang="de-DE" sz="2700" dirty="0" err="1"/>
              <a:t>of</a:t>
            </a:r>
            <a:r>
              <a:rPr lang="de-DE" sz="2700" dirty="0"/>
              <a:t> </a:t>
            </a:r>
            <a:r>
              <a:rPr lang="de-DE" sz="2700" dirty="0" err="1"/>
              <a:t>topics</a:t>
            </a:r>
            <a:r>
              <a:rPr lang="de-DE" sz="2700" dirty="0"/>
              <a:t> </a:t>
            </a:r>
            <a:r>
              <a:rPr lang="de-DE" sz="2700" dirty="0" err="1"/>
              <a:t>of</a:t>
            </a:r>
            <a:r>
              <a:rPr lang="de-DE" sz="2700" dirty="0"/>
              <a:t> </a:t>
            </a:r>
            <a:r>
              <a:rPr lang="de-DE" sz="2700" dirty="0" err="1"/>
              <a:t>the</a:t>
            </a:r>
            <a:r>
              <a:rPr lang="de-DE" sz="2700" dirty="0"/>
              <a:t> NF-</a:t>
            </a:r>
            <a:r>
              <a:rPr lang="de-DE" sz="2700" dirty="0" err="1"/>
              <a:t>metallindustry</a:t>
            </a: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166683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8AD2BF-4223-6F7E-145F-C550577C0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NF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in Europe – Last </a:t>
            </a:r>
            <a:r>
              <a:rPr lang="de-DE" dirty="0" err="1"/>
              <a:t>years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A2B490-6948-B9FB-C7E5-A0FDE036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584" y="3690985"/>
            <a:ext cx="3588718" cy="30774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12514C-E025-BEFD-AB9E-FB93D0B17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2" y="493893"/>
            <a:ext cx="4209941" cy="29936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2093CF2-E04E-57EE-55A6-54DBD735B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144" y="802289"/>
            <a:ext cx="4706750" cy="27345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C734341-90A2-922C-F86D-AAF142C40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00" y="3690985"/>
            <a:ext cx="4753312" cy="30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6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F0633E-B201-3A29-BBB5-8F4148276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New European Political Landscape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ED2BCC-110E-D963-8DDD-BB4EC3FB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4" y="585352"/>
            <a:ext cx="4011516" cy="6181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E46135-41FE-9878-EE02-5D31E17BF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365" y="983029"/>
            <a:ext cx="7071201" cy="551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0D1F9-4C1D-81C2-21BE-E83AEA390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006D41-4577-18CC-1B7C-BB7162DE8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Old and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political</a:t>
            </a:r>
            <a:r>
              <a:rPr lang="de-DE" dirty="0"/>
              <a:t> </a:t>
            </a:r>
            <a:r>
              <a:rPr lang="de-DE" dirty="0" err="1"/>
              <a:t>leadership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1B1D76-95F8-330B-94CA-D9F497AB8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210" y="1356316"/>
            <a:ext cx="2381250" cy="1428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4D931D-0DD1-1AFC-D24B-01B82126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3710982"/>
            <a:ext cx="2381250" cy="159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07825C-CBDF-8499-6D26-0717DE65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88" y="1075328"/>
            <a:ext cx="1990725" cy="19907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E127723-F2A9-6ED5-6771-2B712560D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32" y="3514061"/>
            <a:ext cx="1990725" cy="19907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2F9ABD3-8F7A-1859-506D-46675409D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805" y="1075327"/>
            <a:ext cx="1990725" cy="19907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BD1A40E-1F01-BA16-81D1-49AFA0490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794" y="1322976"/>
            <a:ext cx="2381250" cy="1495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D7AF602-BA51-281B-2C5A-E2B7384EB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0794" y="3710981"/>
            <a:ext cx="2381250" cy="159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F1D44C-84BE-2473-8423-D1FFCB95C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316" y="3510958"/>
            <a:ext cx="1990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E12AE-95D0-FDE7-1558-EC28DB62B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0726BA-153F-57C2-6FC9-F086E0759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Green Deal </a:t>
            </a:r>
            <a:r>
              <a:rPr lang="de-DE" dirty="0" err="1"/>
              <a:t>to</a:t>
            </a:r>
            <a:r>
              <a:rPr lang="de-DE" dirty="0"/>
              <a:t> Clean Industrial Deal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4C4C0F-D699-9659-A55A-8E3E67A1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7" y="948819"/>
            <a:ext cx="5681897" cy="568812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FCF6707-449D-763F-5C31-8397C2A0D2AE}"/>
              </a:ext>
            </a:extLst>
          </p:cNvPr>
          <p:cNvSpPr/>
          <p:nvPr/>
        </p:nvSpPr>
        <p:spPr>
          <a:xfrm>
            <a:off x="1009833" y="4961262"/>
            <a:ext cx="1929094" cy="1755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AA37078-8D23-639A-D084-06E46082491C}"/>
              </a:ext>
            </a:extLst>
          </p:cNvPr>
          <p:cNvSpPr/>
          <p:nvPr/>
        </p:nvSpPr>
        <p:spPr>
          <a:xfrm>
            <a:off x="6840264" y="3010939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6F8BD75-C1C1-CFA6-C0CC-9E60A9DC68D0}"/>
              </a:ext>
            </a:extLst>
          </p:cNvPr>
          <p:cNvSpPr/>
          <p:nvPr/>
        </p:nvSpPr>
        <p:spPr>
          <a:xfrm>
            <a:off x="9495999" y="3002075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C8E9642-B484-8178-8C59-D1243665C4E1}"/>
              </a:ext>
            </a:extLst>
          </p:cNvPr>
          <p:cNvSpPr/>
          <p:nvPr/>
        </p:nvSpPr>
        <p:spPr>
          <a:xfrm>
            <a:off x="6840265" y="4334256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C6CFA28-238B-DB52-6B75-E658AAF53E29}"/>
              </a:ext>
            </a:extLst>
          </p:cNvPr>
          <p:cNvSpPr/>
          <p:nvPr/>
        </p:nvSpPr>
        <p:spPr>
          <a:xfrm>
            <a:off x="9495999" y="4334256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Circularity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Access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F3ECF29-42DE-5CF2-6A4B-E67977D34395}"/>
              </a:ext>
            </a:extLst>
          </p:cNvPr>
          <p:cNvSpPr/>
          <p:nvPr/>
        </p:nvSpPr>
        <p:spPr>
          <a:xfrm>
            <a:off x="6840265" y="5638120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buClr>
                <a:srgbClr val="FF4A3B"/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Global Markets and International Partnerships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255BC2E-F125-CA12-8DF3-AAFBAC3D0584}"/>
              </a:ext>
            </a:extLst>
          </p:cNvPr>
          <p:cNvSpPr/>
          <p:nvPr/>
        </p:nvSpPr>
        <p:spPr>
          <a:xfrm>
            <a:off x="9496000" y="5638120"/>
            <a:ext cx="2472447" cy="107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Enhancement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B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4576C47-581E-ABC3-1A40-4C4422F9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264" y="1031851"/>
            <a:ext cx="5128182" cy="18436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76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5AA2AA-812C-B57D-FB3F-942768529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Steel and </a:t>
            </a:r>
            <a:r>
              <a:rPr lang="de-DE" dirty="0" err="1"/>
              <a:t>Metals</a:t>
            </a:r>
            <a:r>
              <a:rPr lang="de-DE" dirty="0"/>
              <a:t> Action Plan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29747D-F3BB-EFC9-8410-0D87F27E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29" y="934300"/>
            <a:ext cx="4776014" cy="5759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A0F008-2858-36BC-BB77-4DF60E49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715" y="934301"/>
            <a:ext cx="4547453" cy="5759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100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869F7-4CE0-5BF6-AB5B-3A8790177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203112"/>
            <a:ext cx="10515600" cy="428851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4240F7-49ED-2205-9779-336BDD379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F8AFCE-4DD2-4A7F-361C-71B88C2F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57" y="2334875"/>
            <a:ext cx="10515600" cy="1770289"/>
          </a:xfrm>
          <a:solidFill>
            <a:srgbClr val="1D3449">
              <a:alpha val="69804"/>
            </a:srgbClr>
          </a:solidFill>
          <a:ln>
            <a:solidFill>
              <a:srgbClr val="1D3449">
                <a:alpha val="69804"/>
              </a:srgbClr>
            </a:solidFill>
          </a:ln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2936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1.0.5407"/>
  <p:tag name="SLIDO_PRESENTATION_ID" val="00000000-0000-0000-0000-000000000000"/>
  <p:tag name="SLIDO_EVENT_UUID" val="3aae9c47-b37b-4d1a-a833-5f205dea4dad"/>
  <p:tag name="SLIDO_EVENT_SECTION_UUID" val="37b9f5bd-ec28-49ab-bbe3-0a3ac0e5ab84"/>
</p:tagLst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153</Words>
  <Application>Microsoft Office PowerPoint</Application>
  <PresentationFormat>Widescreen</PresentationFormat>
  <Paragraphs>40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Arial Rounded MT Bold</vt:lpstr>
      <vt:lpstr>Calibri</vt:lpstr>
      <vt:lpstr>Calibri Light</vt:lpstr>
      <vt:lpstr>1_Office</vt:lpstr>
      <vt:lpstr>International Lead Conference - Pb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WirtschaftsVereinigung Metalle e.V.</dc:title>
  <dc:creator>Mennicken, Cecil</dc:creator>
  <cp:lastModifiedBy>Maura McDermott</cp:lastModifiedBy>
  <cp:revision>46</cp:revision>
  <dcterms:created xsi:type="dcterms:W3CDTF">2024-06-06T06:59:46Z</dcterms:created>
  <dcterms:modified xsi:type="dcterms:W3CDTF">2025-06-24T10:34:33Z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1.11.0.5407</vt:lpwstr>
  </property>
</Properties>
</file>