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6.xml" ContentType="application/vnd.openxmlformats-officedocument.them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7.xml" ContentType="application/vnd.openxmlformats-officedocument.them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.xml" ContentType="application/vnd.openxmlformats-officedocument.presentationml.notesSlide+xml"/>
  <Override PartName="/ppt/tags/tag388.xml" ContentType="application/vnd.openxmlformats-officedocument.presentationml.tags+xml"/>
  <Override PartName="/ppt/notesSlides/notesSlide2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4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5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71" r:id="rId5"/>
    <p:sldMasterId id="2147483923" r:id="rId6"/>
    <p:sldMasterId id="2147483950" r:id="rId7"/>
    <p:sldMasterId id="2147483977" r:id="rId8"/>
    <p:sldMasterId id="2147484055" r:id="rId9"/>
    <p:sldMasterId id="2147484105" r:id="rId10"/>
  </p:sldMasterIdLst>
  <p:notesMasterIdLst>
    <p:notesMasterId r:id="rId27"/>
  </p:notesMasterIdLst>
  <p:handoutMasterIdLst>
    <p:handoutMasterId r:id="rId28"/>
  </p:handoutMasterIdLst>
  <p:sldIdLst>
    <p:sldId id="504" r:id="rId11"/>
    <p:sldId id="2147480276" r:id="rId12"/>
    <p:sldId id="2147480279" r:id="rId13"/>
    <p:sldId id="2147480280" r:id="rId14"/>
    <p:sldId id="2147480287" r:id="rId15"/>
    <p:sldId id="2147480281" r:id="rId16"/>
    <p:sldId id="2147480282" r:id="rId17"/>
    <p:sldId id="2147480284" r:id="rId18"/>
    <p:sldId id="2147480285" r:id="rId19"/>
    <p:sldId id="2147480272" r:id="rId20"/>
    <p:sldId id="2147480273" r:id="rId21"/>
    <p:sldId id="2147480286" r:id="rId22"/>
    <p:sldId id="2147480266" r:id="rId23"/>
    <p:sldId id="2147480289" r:id="rId24"/>
    <p:sldId id="2147480290" r:id="rId25"/>
    <p:sldId id="842" r:id="rId26"/>
  </p:sldIdLst>
  <p:sldSz cx="9144000" cy="5143500" type="screen16x9"/>
  <p:notesSz cx="7104063" cy="102346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ide" id="{794755CC-4DD4-4FE6-A2C9-4AFEC505932B}">
          <p14:sldIdLst>
            <p14:sldId id="504"/>
            <p14:sldId id="2147480276"/>
            <p14:sldId id="2147480279"/>
            <p14:sldId id="2147480280"/>
            <p14:sldId id="2147480287"/>
            <p14:sldId id="2147480281"/>
            <p14:sldId id="2147480282"/>
            <p14:sldId id="2147480284"/>
            <p14:sldId id="2147480285"/>
            <p14:sldId id="2147480272"/>
            <p14:sldId id="2147480273"/>
            <p14:sldId id="2147480286"/>
            <p14:sldId id="2147480266"/>
            <p14:sldId id="2147480289"/>
            <p14:sldId id="2147480290"/>
            <p14:sldId id="842"/>
          </p14:sldIdLst>
        </p14:section>
        <p14:section name="Quick Guide" id="{C4E9859C-3E3E-4532-B289-A473F92234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orient="horz" pos="735">
          <p15:clr>
            <a:srgbClr val="A4A3A4"/>
          </p15:clr>
        </p15:guide>
        <p15:guide id="3" orient="horz" pos="3049">
          <p15:clr>
            <a:srgbClr val="A4A3A4"/>
          </p15:clr>
        </p15:guide>
        <p15:guide id="4" orient="horz" pos="2913">
          <p15:clr>
            <a:srgbClr val="A4A3A4"/>
          </p15:clr>
        </p15:guide>
        <p15:guide id="5" orient="horz" pos="1756">
          <p15:clr>
            <a:srgbClr val="A4A3A4"/>
          </p15:clr>
        </p15:guide>
        <p15:guide id="6" orient="horz" pos="1892">
          <p15:clr>
            <a:srgbClr val="A4A3A4"/>
          </p15:clr>
        </p15:guide>
        <p15:guide id="7" pos="2812">
          <p15:clr>
            <a:srgbClr val="A4A3A4"/>
          </p15:clr>
        </p15:guide>
        <p15:guide id="8" pos="2948">
          <p15:clr>
            <a:srgbClr val="A4A3A4"/>
          </p15:clr>
        </p15:guide>
        <p15:guide id="9" pos="3719">
          <p15:clr>
            <a:srgbClr val="A4A3A4"/>
          </p15:clr>
        </p15:guide>
        <p15:guide id="10" pos="3855">
          <p15:clr>
            <a:srgbClr val="A4A3A4"/>
          </p15:clr>
        </p15:guide>
        <p15:guide id="11" pos="4173">
          <p15:clr>
            <a:srgbClr val="A4A3A4"/>
          </p15:clr>
        </p15:guide>
        <p15:guide id="12" pos="4309">
          <p15:clr>
            <a:srgbClr val="A4A3A4"/>
          </p15:clr>
        </p15:guide>
        <p15:guide id="13" pos="2041">
          <p15:clr>
            <a:srgbClr val="A4A3A4"/>
          </p15:clr>
        </p15:guide>
        <p15:guide id="14" pos="1905">
          <p15:clr>
            <a:srgbClr val="A4A3A4"/>
          </p15:clr>
        </p15:guide>
        <p15:guide id="15" pos="1451">
          <p15:clr>
            <a:srgbClr val="A4A3A4"/>
          </p15:clr>
        </p15:guide>
        <p15:guide id="16" pos="226">
          <p15:clr>
            <a:srgbClr val="A4A3A4"/>
          </p15:clr>
        </p15:guide>
        <p15:guide id="17" pos="5534">
          <p15:clr>
            <a:srgbClr val="A4A3A4"/>
          </p15:clr>
        </p15:guide>
        <p15:guide id="18" pos="15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47">
          <p15:clr>
            <a:srgbClr val="A4A3A4"/>
          </p15:clr>
        </p15:guide>
        <p15:guide id="2" orient="horz" pos="2815">
          <p15:clr>
            <a:srgbClr val="A4A3A4"/>
          </p15:clr>
        </p15:guide>
        <p15:guide id="3" orient="horz" pos="5945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00">
          <p15:clr>
            <a:srgbClr val="A4A3A4"/>
          </p15:clr>
        </p15:guide>
        <p15:guide id="6" pos="407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2A0CEF-06A3-57DF-EECE-7CD740581C71}" name="MECKL, Georg Dr. (Buedingen)" initials="MGD(" userId="S::georg.meckl@exidegroup.com::94679872-da12-40bb-abae-e1291eedf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BF5D2-0FCB-4FAA-B958-CB4010CD1B35}" v="329" dt="2025-06-18T16:26:45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2959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120" y="252"/>
      </p:cViewPr>
      <p:guideLst>
        <p:guide orient="horz" pos="146"/>
        <p:guide orient="horz" pos="735"/>
        <p:guide orient="horz" pos="3049"/>
        <p:guide orient="horz" pos="2913"/>
        <p:guide orient="horz" pos="1756"/>
        <p:guide orient="horz" pos="1892"/>
        <p:guide pos="2812"/>
        <p:guide pos="2948"/>
        <p:guide pos="3719"/>
        <p:guide pos="3855"/>
        <p:guide pos="4173"/>
        <p:guide pos="4309"/>
        <p:guide pos="2041"/>
        <p:guide pos="1905"/>
        <p:guide pos="1451"/>
        <p:guide pos="226"/>
        <p:guide pos="5534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5"/>
    </p:cViewPr>
  </p:sorterViewPr>
  <p:notesViewPr>
    <p:cSldViewPr snapToGrid="0" snapToObjects="1" showGuides="1">
      <p:cViewPr>
        <p:scale>
          <a:sx n="66" d="100"/>
          <a:sy n="66" d="100"/>
        </p:scale>
        <p:origin x="4242" y="408"/>
      </p:cViewPr>
      <p:guideLst>
        <p:guide orient="horz" pos="547"/>
        <p:guide orient="horz" pos="2815"/>
        <p:guide orient="horz" pos="5945"/>
        <p:guide orient="horz" pos="6262"/>
        <p:guide pos="400"/>
        <p:guide pos="40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26014686071279E-2"/>
          <c:y val="0.21244253544249528"/>
          <c:w val="0.83134920634920639"/>
          <c:h val="0.5973629112626954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2-4604-8C5E-0723A15B0484}"/>
              </c:ext>
            </c:extLst>
          </c:dPt>
          <c:dPt>
            <c:idx val="1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2-4604-8C5E-0723A15B0484}"/>
              </c:ext>
            </c:extLst>
          </c:dPt>
          <c:dPt>
            <c:idx val="2"/>
            <c:bubble3D val="0"/>
            <c:spPr>
              <a:solidFill>
                <a:schemeClr val="accent2">
                  <a:shade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2-4604-8C5E-0723A15B0484}"/>
              </c:ext>
            </c:extLst>
          </c:dPt>
          <c:dPt>
            <c:idx val="3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2-4604-8C5E-0723A15B0484}"/>
              </c:ext>
            </c:extLst>
          </c:dPt>
          <c:dPt>
            <c:idx val="4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02-4604-8C5E-0723A15B0484}"/>
              </c:ext>
            </c:extLst>
          </c:dPt>
          <c:dPt>
            <c:idx val="5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2-4604-8C5E-0723A15B0484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2-4604-8C5E-0723A15B0484}"/>
              </c:ext>
            </c:extLst>
          </c:dPt>
          <c:dPt>
            <c:idx val="7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2-4604-8C5E-0723A15B0484}"/>
              </c:ext>
            </c:extLst>
          </c:dPt>
          <c:dPt>
            <c:idx val="8"/>
            <c:bubble3D val="0"/>
            <c:spPr>
              <a:solidFill>
                <a:schemeClr val="accent2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2-4604-8C5E-0723A15B0484}"/>
              </c:ext>
            </c:extLst>
          </c:dPt>
          <c:dPt>
            <c:idx val="9"/>
            <c:bubble3D val="0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02-4604-8C5E-0723A15B0484}"/>
              </c:ext>
            </c:extLst>
          </c:dPt>
          <c:dPt>
            <c:idx val="10"/>
            <c:bubble3D val="0"/>
            <c:spPr>
              <a:solidFill>
                <a:schemeClr val="accent2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02-4604-8C5E-0723A15B0484}"/>
              </c:ext>
            </c:extLst>
          </c:dPt>
          <c:dPt>
            <c:idx val="11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F02-4604-8C5E-0723A15B0484}"/>
              </c:ext>
            </c:extLst>
          </c:dPt>
          <c:dPt>
            <c:idx val="12"/>
            <c:bubble3D val="0"/>
            <c:spPr>
              <a:solidFill>
                <a:schemeClr val="accent2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F02-4604-8C5E-0723A15B0484}"/>
              </c:ext>
            </c:extLst>
          </c:dPt>
          <c:dLbls>
            <c:dLbl>
              <c:idx val="0"/>
              <c:layout>
                <c:manualLayout>
                  <c:x val="0.10718240259493254"/>
                  <c:y val="-0.127209289956185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2-4604-8C5E-0723A15B0484}"/>
                </c:ext>
              </c:extLst>
            </c:dLbl>
            <c:dLbl>
              <c:idx val="1"/>
              <c:layout>
                <c:manualLayout>
                  <c:x val="0.16876381065015078"/>
                  <c:y val="-0.10179057827555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2-4604-8C5E-0723A15B0484}"/>
                </c:ext>
              </c:extLst>
            </c:dLbl>
            <c:dLbl>
              <c:idx val="2"/>
              <c:layout>
                <c:manualLayout>
                  <c:x val="0.31762840776289814"/>
                  <c:y val="3.19078032905346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02-4604-8C5E-0723A15B0484}"/>
                </c:ext>
              </c:extLst>
            </c:dLbl>
            <c:dLbl>
              <c:idx val="3"/>
              <c:layout>
                <c:manualLayout>
                  <c:x val="-0.19562714332241318"/>
                  <c:y val="7.67920049179996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02-4604-8C5E-0723A15B0484}"/>
                </c:ext>
              </c:extLst>
            </c:dLbl>
            <c:dLbl>
              <c:idx val="4"/>
              <c:layout>
                <c:manualLayout>
                  <c:x val="-0.18512486349790216"/>
                  <c:y val="1.78229257011963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02-4604-8C5E-0723A15B0484}"/>
                </c:ext>
              </c:extLst>
            </c:dLbl>
            <c:dLbl>
              <c:idx val="5"/>
              <c:layout>
                <c:manualLayout>
                  <c:x val="-0.19309993869379466"/>
                  <c:y val="-4.5018157486488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02-4604-8C5E-0723A15B0484}"/>
                </c:ext>
              </c:extLst>
            </c:dLbl>
            <c:dLbl>
              <c:idx val="6"/>
              <c:layout>
                <c:manualLayout>
                  <c:x val="-0.17906776251508708"/>
                  <c:y val="-0.105992847502545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02-4604-8C5E-0723A15B0484}"/>
                </c:ext>
              </c:extLst>
            </c:dLbl>
            <c:dLbl>
              <c:idx val="7"/>
              <c:layout>
                <c:manualLayout>
                  <c:x val="-9.0833045960495781E-2"/>
                  <c:y val="-0.184546010220108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02-4604-8C5E-0723A15B0484}"/>
                </c:ext>
              </c:extLst>
            </c:dLbl>
            <c:dLbl>
              <c:idx val="8"/>
              <c:layout>
                <c:manualLayout>
                  <c:x val="3.0180134873651687E-2"/>
                  <c:y val="-0.163142450984433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02-4604-8C5E-0723A15B048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02-4604-8C5E-0723A15B048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02-4604-8C5E-0723A15B048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02-4604-8C5E-0723A15B048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02-4604-8C5E-0723A15B0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Tabelle1!$I$9:$I$21</c:f>
              <c:strCache>
                <c:ptCount val="13"/>
                <c:pt idx="0">
                  <c:v>primary lead</c:v>
                </c:pt>
                <c:pt idx="1">
                  <c:v>secondary lead</c:v>
                </c:pt>
                <c:pt idx="2">
                  <c:v>Alloys</c:v>
                </c:pt>
                <c:pt idx="3">
                  <c:v>Acid</c:v>
                </c:pt>
                <c:pt idx="4">
                  <c:v>Electricity</c:v>
                </c:pt>
                <c:pt idx="5">
                  <c:v>thermal energy</c:v>
                </c:pt>
                <c:pt idx="6">
                  <c:v>Glas fibres</c:v>
                </c:pt>
                <c:pt idx="7">
                  <c:v>Plastic</c:v>
                </c:pt>
                <c:pt idx="8">
                  <c:v>Transport</c:v>
                </c:pt>
                <c:pt idx="9">
                  <c:v>waste</c:v>
                </c:pt>
                <c:pt idx="10">
                  <c:v>water</c:v>
                </c:pt>
                <c:pt idx="11">
                  <c:v>credits</c:v>
                </c:pt>
                <c:pt idx="12">
                  <c:v>Auxiliaries</c:v>
                </c:pt>
              </c:strCache>
            </c:strRef>
          </c:cat>
          <c:val>
            <c:numRef>
              <c:f>Tabelle1!$K$9:$K$21</c:f>
              <c:numCache>
                <c:formatCode>General</c:formatCode>
                <c:ptCount val="13"/>
                <c:pt idx="0">
                  <c:v>10.449</c:v>
                </c:pt>
                <c:pt idx="1">
                  <c:v>14.284000000000001</c:v>
                </c:pt>
                <c:pt idx="2">
                  <c:v>15.058</c:v>
                </c:pt>
                <c:pt idx="3">
                  <c:v>1.4550000000000001</c:v>
                </c:pt>
                <c:pt idx="4">
                  <c:v>12.414</c:v>
                </c:pt>
                <c:pt idx="5">
                  <c:v>2.2010000000000001</c:v>
                </c:pt>
                <c:pt idx="6">
                  <c:v>1.6439999999999999</c:v>
                </c:pt>
                <c:pt idx="7">
                  <c:v>9.2050000000000001</c:v>
                </c:pt>
                <c:pt idx="8">
                  <c:v>0.82799999999999996</c:v>
                </c:pt>
                <c:pt idx="9">
                  <c:v>0.13800000000000001</c:v>
                </c:pt>
                <c:pt idx="10">
                  <c:v>4.0000000000000001E-3</c:v>
                </c:pt>
                <c:pt idx="11">
                  <c:v>6.5000000000000002E-2</c:v>
                </c:pt>
                <c:pt idx="1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F02-4604-8C5E-0723A15B0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BDD59-160D-4BEC-A0B7-9455DCD893CC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41D2206-0FA4-4733-9259-4B58F683B239}">
      <dgm:prSet phldrT="[Testo]"/>
      <dgm:spPr>
        <a:solidFill>
          <a:schemeClr val="accent3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Raw material manufacturing</a:t>
          </a:r>
          <a:endParaRPr lang="it-IT" b="1" dirty="0">
            <a:solidFill>
              <a:schemeClr val="tx1"/>
            </a:solidFill>
          </a:endParaRPr>
        </a:p>
      </dgm:t>
    </dgm:pt>
    <dgm:pt modelId="{3B9FA2B1-A2EA-4D0C-A06E-7801420063B1}" type="parTrans" cxnId="{CE0CF942-0CF1-48F1-B2D8-8D1AAEDD1D57}">
      <dgm:prSet/>
      <dgm:spPr/>
      <dgm:t>
        <a:bodyPr/>
        <a:lstStyle/>
        <a:p>
          <a:endParaRPr lang="it-IT"/>
        </a:p>
      </dgm:t>
    </dgm:pt>
    <dgm:pt modelId="{5C0AD8D7-31CF-4688-9CBB-FFBED1455756}" type="sibTrans" cxnId="{CE0CF942-0CF1-48F1-B2D8-8D1AAEDD1D5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B63C24D6-92BD-46B8-9D76-AADFDDCF7A77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Manufacturing</a:t>
          </a:r>
        </a:p>
      </dgm:t>
    </dgm:pt>
    <dgm:pt modelId="{49486AF9-D5A6-4596-9CC3-312EE73E5284}" type="parTrans" cxnId="{3237F25A-969A-480D-A302-6D5D9898AA9C}">
      <dgm:prSet/>
      <dgm:spPr/>
      <dgm:t>
        <a:bodyPr/>
        <a:lstStyle/>
        <a:p>
          <a:endParaRPr lang="it-IT"/>
        </a:p>
      </dgm:t>
    </dgm:pt>
    <dgm:pt modelId="{D86F17BA-7605-42CF-924F-8E60DB857C41}" type="sibTrans" cxnId="{3237F25A-969A-480D-A302-6D5D9898AA9C}">
      <dgm:prSet/>
      <dgm:spPr/>
      <dgm:t>
        <a:bodyPr/>
        <a:lstStyle/>
        <a:p>
          <a:endParaRPr lang="it-IT"/>
        </a:p>
      </dgm:t>
    </dgm:pt>
    <dgm:pt modelId="{D4526D22-9870-4B85-B36D-E3381EEAD197}">
      <dgm:prSet phldrT="[Testo]"/>
      <dgm:spPr>
        <a:solidFill>
          <a:srgbClr val="FFF054"/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Distribution</a:t>
          </a:r>
        </a:p>
      </dgm:t>
    </dgm:pt>
    <dgm:pt modelId="{BB63E5E2-305B-4BB1-8752-9CD35B2D7C3E}" type="parTrans" cxnId="{D9CB6593-9A46-4D18-A1E8-88E502B07504}">
      <dgm:prSet/>
      <dgm:spPr/>
      <dgm:t>
        <a:bodyPr/>
        <a:lstStyle/>
        <a:p>
          <a:endParaRPr lang="it-IT"/>
        </a:p>
      </dgm:t>
    </dgm:pt>
    <dgm:pt modelId="{C140FBBA-7C98-46C7-BD5F-5D064D624AC2}" type="sibTrans" cxnId="{D9CB6593-9A46-4D18-A1E8-88E502B07504}">
      <dgm:prSet/>
      <dgm:spPr/>
      <dgm:t>
        <a:bodyPr/>
        <a:lstStyle/>
        <a:p>
          <a:endParaRPr lang="it-IT"/>
        </a:p>
      </dgm:t>
    </dgm:pt>
    <dgm:pt modelId="{1E7938D1-8F0C-4052-8DB4-E56AB07C391F}">
      <dgm:prSet phldrT="[Testo]"/>
      <dgm:spPr>
        <a:solidFill>
          <a:srgbClr val="F7A600"/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End of life</a:t>
          </a:r>
        </a:p>
      </dgm:t>
    </dgm:pt>
    <dgm:pt modelId="{62A3713A-1CF2-4994-B416-F3F58CDA0BED}" type="parTrans" cxnId="{BF7B41C5-297F-44DC-825F-6665A5F6099A}">
      <dgm:prSet/>
      <dgm:spPr/>
      <dgm:t>
        <a:bodyPr/>
        <a:lstStyle/>
        <a:p>
          <a:endParaRPr lang="it-IT"/>
        </a:p>
      </dgm:t>
    </dgm:pt>
    <dgm:pt modelId="{B9137015-863D-46FE-B253-1993725F8BB9}" type="sibTrans" cxnId="{BF7B41C5-297F-44DC-825F-6665A5F6099A}">
      <dgm:prSet/>
      <dgm:spPr/>
      <dgm:t>
        <a:bodyPr/>
        <a:lstStyle/>
        <a:p>
          <a:endParaRPr lang="it-IT"/>
        </a:p>
      </dgm:t>
    </dgm:pt>
    <dgm:pt modelId="{2C991757-277C-4558-82E4-E52D7F1823A9}" type="pres">
      <dgm:prSet presAssocID="{FFABDD59-160D-4BEC-A0B7-9455DCD893CC}" presName="Name0" presStyleCnt="0">
        <dgm:presLayoutVars>
          <dgm:dir/>
          <dgm:resizeHandles val="exact"/>
        </dgm:presLayoutVars>
      </dgm:prSet>
      <dgm:spPr/>
    </dgm:pt>
    <dgm:pt modelId="{727C7F7B-8F8E-41DB-80F5-2555E24847F5}" type="pres">
      <dgm:prSet presAssocID="{FFABDD59-160D-4BEC-A0B7-9455DCD893CC}" presName="cycle" presStyleCnt="0"/>
      <dgm:spPr/>
    </dgm:pt>
    <dgm:pt modelId="{C61149D7-4234-4769-AD45-0CDAD8E9E771}" type="pres">
      <dgm:prSet presAssocID="{A41D2206-0FA4-4733-9259-4B58F683B239}" presName="nodeFirstNode" presStyleLbl="node1" presStyleIdx="0" presStyleCnt="4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7B8BC312-DAA9-49BC-B7E7-B641E44C1A48}" type="pres">
      <dgm:prSet presAssocID="{5C0AD8D7-31CF-4688-9CBB-FFBED1455756}" presName="sibTransFirstNode" presStyleLbl="bgShp" presStyleIdx="0" presStyleCnt="1"/>
      <dgm:spPr/>
    </dgm:pt>
    <dgm:pt modelId="{8C7808D2-662F-4C0E-A861-42A68F36E77D}" type="pres">
      <dgm:prSet presAssocID="{B63C24D6-92BD-46B8-9D76-AADFDDCF7A77}" presName="nodeFollowingNodes" presStyleLbl="node1" presStyleIdx="1" presStyleCnt="4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E2A77CF0-2E98-4F4F-BCA7-57B2FCB2E1FA}" type="pres">
      <dgm:prSet presAssocID="{D4526D22-9870-4B85-B36D-E3381EEAD197}" presName="nodeFollowingNodes" presStyleLbl="node1" presStyleIdx="2" presStyleCnt="4">
        <dgm:presLayoutVars>
          <dgm:bulletEnabled val="1"/>
        </dgm:presLayoutVars>
      </dgm:prSet>
      <dgm:spPr>
        <a:prstGeom prst="flowChartInputOutput">
          <a:avLst/>
        </a:prstGeom>
      </dgm:spPr>
    </dgm:pt>
    <dgm:pt modelId="{5E5A20C9-39AF-43C2-AF7D-E582925E06B7}" type="pres">
      <dgm:prSet presAssocID="{1E7938D1-8F0C-4052-8DB4-E56AB07C391F}" presName="nodeFollowingNodes" presStyleLbl="node1" presStyleIdx="3" presStyleCnt="4">
        <dgm:presLayoutVars>
          <dgm:bulletEnabled val="1"/>
        </dgm:presLayoutVars>
      </dgm:prSet>
      <dgm:spPr>
        <a:prstGeom prst="flowChartInputOutput">
          <a:avLst/>
        </a:prstGeom>
      </dgm:spPr>
    </dgm:pt>
  </dgm:ptLst>
  <dgm:cxnLst>
    <dgm:cxn modelId="{CE0CF942-0CF1-48F1-B2D8-8D1AAEDD1D57}" srcId="{FFABDD59-160D-4BEC-A0B7-9455DCD893CC}" destId="{A41D2206-0FA4-4733-9259-4B58F683B239}" srcOrd="0" destOrd="0" parTransId="{3B9FA2B1-A2EA-4D0C-A06E-7801420063B1}" sibTransId="{5C0AD8D7-31CF-4688-9CBB-FFBED1455756}"/>
    <dgm:cxn modelId="{71B0CA46-F16A-4854-93A3-141C12EEC317}" type="presOf" srcId="{D4526D22-9870-4B85-B36D-E3381EEAD197}" destId="{E2A77CF0-2E98-4F4F-BCA7-57B2FCB2E1FA}" srcOrd="0" destOrd="0" presId="urn:microsoft.com/office/officeart/2005/8/layout/cycle3"/>
    <dgm:cxn modelId="{3EF75B53-2E59-4D9F-BAB2-19F1FEFA12BA}" type="presOf" srcId="{B63C24D6-92BD-46B8-9D76-AADFDDCF7A77}" destId="{8C7808D2-662F-4C0E-A861-42A68F36E77D}" srcOrd="0" destOrd="0" presId="urn:microsoft.com/office/officeart/2005/8/layout/cycle3"/>
    <dgm:cxn modelId="{3237F25A-969A-480D-A302-6D5D9898AA9C}" srcId="{FFABDD59-160D-4BEC-A0B7-9455DCD893CC}" destId="{B63C24D6-92BD-46B8-9D76-AADFDDCF7A77}" srcOrd="1" destOrd="0" parTransId="{49486AF9-D5A6-4596-9CC3-312EE73E5284}" sibTransId="{D86F17BA-7605-42CF-924F-8E60DB857C41}"/>
    <dgm:cxn modelId="{6A359E89-8B3F-4D55-AA59-D82FF714305A}" type="presOf" srcId="{A41D2206-0FA4-4733-9259-4B58F683B239}" destId="{C61149D7-4234-4769-AD45-0CDAD8E9E771}" srcOrd="0" destOrd="0" presId="urn:microsoft.com/office/officeart/2005/8/layout/cycle3"/>
    <dgm:cxn modelId="{D9CB6593-9A46-4D18-A1E8-88E502B07504}" srcId="{FFABDD59-160D-4BEC-A0B7-9455DCD893CC}" destId="{D4526D22-9870-4B85-B36D-E3381EEAD197}" srcOrd="2" destOrd="0" parTransId="{BB63E5E2-305B-4BB1-8752-9CD35B2D7C3E}" sibTransId="{C140FBBA-7C98-46C7-BD5F-5D064D624AC2}"/>
    <dgm:cxn modelId="{BF7B41C5-297F-44DC-825F-6665A5F6099A}" srcId="{FFABDD59-160D-4BEC-A0B7-9455DCD893CC}" destId="{1E7938D1-8F0C-4052-8DB4-E56AB07C391F}" srcOrd="3" destOrd="0" parTransId="{62A3713A-1CF2-4994-B416-F3F58CDA0BED}" sibTransId="{B9137015-863D-46FE-B253-1993725F8BB9}"/>
    <dgm:cxn modelId="{EC917FC5-E369-466A-BF6E-6F2D9A03E673}" type="presOf" srcId="{1E7938D1-8F0C-4052-8DB4-E56AB07C391F}" destId="{5E5A20C9-39AF-43C2-AF7D-E582925E06B7}" srcOrd="0" destOrd="0" presId="urn:microsoft.com/office/officeart/2005/8/layout/cycle3"/>
    <dgm:cxn modelId="{2AA336CD-0F98-4C6D-BBCF-DDBE9CFD5711}" type="presOf" srcId="{FFABDD59-160D-4BEC-A0B7-9455DCD893CC}" destId="{2C991757-277C-4558-82E4-E52D7F1823A9}" srcOrd="0" destOrd="0" presId="urn:microsoft.com/office/officeart/2005/8/layout/cycle3"/>
    <dgm:cxn modelId="{418655E6-2AA9-4630-8C64-6F02C9162B20}" type="presOf" srcId="{5C0AD8D7-31CF-4688-9CBB-FFBED1455756}" destId="{7B8BC312-DAA9-49BC-B7E7-B641E44C1A48}" srcOrd="0" destOrd="0" presId="urn:microsoft.com/office/officeart/2005/8/layout/cycle3"/>
    <dgm:cxn modelId="{F57322A4-EBB8-49DD-81B6-5E9EDC162289}" type="presParOf" srcId="{2C991757-277C-4558-82E4-E52D7F1823A9}" destId="{727C7F7B-8F8E-41DB-80F5-2555E24847F5}" srcOrd="0" destOrd="0" presId="urn:microsoft.com/office/officeart/2005/8/layout/cycle3"/>
    <dgm:cxn modelId="{58006A85-C3C6-421B-B8D0-ACA0D58986CB}" type="presParOf" srcId="{727C7F7B-8F8E-41DB-80F5-2555E24847F5}" destId="{C61149D7-4234-4769-AD45-0CDAD8E9E771}" srcOrd="0" destOrd="0" presId="urn:microsoft.com/office/officeart/2005/8/layout/cycle3"/>
    <dgm:cxn modelId="{3336ACBB-ACAF-4081-BA71-58D26BC62920}" type="presParOf" srcId="{727C7F7B-8F8E-41DB-80F5-2555E24847F5}" destId="{7B8BC312-DAA9-49BC-B7E7-B641E44C1A48}" srcOrd="1" destOrd="0" presId="urn:microsoft.com/office/officeart/2005/8/layout/cycle3"/>
    <dgm:cxn modelId="{0DCBE355-A16E-4729-84C4-6127DD60814B}" type="presParOf" srcId="{727C7F7B-8F8E-41DB-80F5-2555E24847F5}" destId="{8C7808D2-662F-4C0E-A861-42A68F36E77D}" srcOrd="2" destOrd="0" presId="urn:microsoft.com/office/officeart/2005/8/layout/cycle3"/>
    <dgm:cxn modelId="{0E184241-CA10-440C-BD23-6CF1A255D70E}" type="presParOf" srcId="{727C7F7B-8F8E-41DB-80F5-2555E24847F5}" destId="{E2A77CF0-2E98-4F4F-BCA7-57B2FCB2E1FA}" srcOrd="3" destOrd="0" presId="urn:microsoft.com/office/officeart/2005/8/layout/cycle3"/>
    <dgm:cxn modelId="{DD0CF940-1746-4435-81F5-C22C8E23B1BF}" type="presParOf" srcId="{727C7F7B-8F8E-41DB-80F5-2555E24847F5}" destId="{5E5A20C9-39AF-43C2-AF7D-E582925E06B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175D5-BB8F-4AF5-A00B-DD5FBA437B4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B955E27D-686B-4CF7-B390-5FCD73B19CFB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Arial"/>
              <a:sym typeface="Wingdings" panose="05000000000000000000" pitchFamily="2" charset="2"/>
            </a:rPr>
            <a:t>The Public version of the Carbon Footprint report needs to contain a value about the </a:t>
          </a:r>
          <a:r>
            <a:rPr lang="en-US" sz="1200" b="1" noProof="0" dirty="0">
              <a:latin typeface="Arial"/>
              <a:sym typeface="Wingdings" panose="05000000000000000000" pitchFamily="2" charset="2"/>
            </a:rPr>
            <a:t>Data Quality Rating (DQR)</a:t>
          </a:r>
          <a:endParaRPr lang="it-IT" sz="1200" b="1" dirty="0"/>
        </a:p>
      </dgm:t>
    </dgm:pt>
    <dgm:pt modelId="{3F80C1B6-3F26-4F47-B9DB-56703A8EFB99}" type="parTrans" cxnId="{3D77A872-1107-4A2F-961E-E8C38280BDD7}">
      <dgm:prSet/>
      <dgm:spPr/>
      <dgm:t>
        <a:bodyPr/>
        <a:lstStyle/>
        <a:p>
          <a:endParaRPr lang="it-IT"/>
        </a:p>
      </dgm:t>
    </dgm:pt>
    <dgm:pt modelId="{B285B538-350C-4432-BC05-26EA69B68F86}" type="sibTrans" cxnId="{3D77A872-1107-4A2F-961E-E8C38280BDD7}">
      <dgm:prSet/>
      <dgm:spPr/>
      <dgm:t>
        <a:bodyPr/>
        <a:lstStyle/>
        <a:p>
          <a:endParaRPr lang="it-IT"/>
        </a:p>
      </dgm:t>
    </dgm:pt>
    <dgm:pt modelId="{70DA736E-FBE3-4138-8177-130CE8E3A325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Arial"/>
              <a:sym typeface="Wingdings" panose="05000000000000000000" pitchFamily="2" charset="2"/>
            </a:rPr>
            <a:t>The DQR value is derived from the data quality rating of each dataset used in the PCF model</a:t>
          </a:r>
          <a:endParaRPr lang="it-IT" sz="1200" b="1" dirty="0">
            <a:latin typeface="Arial"/>
            <a:sym typeface="Wingdings" panose="05000000000000000000" pitchFamily="2" charset="2"/>
          </a:endParaRPr>
        </a:p>
      </dgm:t>
    </dgm:pt>
    <dgm:pt modelId="{A2D33894-C514-4A44-BDF7-DD5B83E19292}" type="parTrans" cxnId="{49E7CAED-64DB-4010-98F5-C474664C7FE7}">
      <dgm:prSet/>
      <dgm:spPr/>
      <dgm:t>
        <a:bodyPr/>
        <a:lstStyle/>
        <a:p>
          <a:endParaRPr lang="it-IT"/>
        </a:p>
      </dgm:t>
    </dgm:pt>
    <dgm:pt modelId="{5956553A-C583-4202-9503-B61296921E34}" type="sibTrans" cxnId="{49E7CAED-64DB-4010-98F5-C474664C7FE7}">
      <dgm:prSet/>
      <dgm:spPr/>
      <dgm:t>
        <a:bodyPr/>
        <a:lstStyle/>
        <a:p>
          <a:endParaRPr lang="it-IT"/>
        </a:p>
      </dgm:t>
    </dgm:pt>
    <dgm:pt modelId="{3DA3DA27-4AE0-43C5-BACE-7519D5622DFE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Two ratings about representativeness are applied for each data set </a:t>
          </a:r>
        </a:p>
        <a:p>
          <a:pPr>
            <a:lnSpc>
              <a:spcPct val="90000"/>
            </a:lnSpc>
          </a:pP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TeR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=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Technological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Representativeness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</a:p>
        <a:p>
          <a:pPr>
            <a:lnSpc>
              <a:spcPct val="90000"/>
            </a:lnSpc>
          </a:pP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GeR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Geographical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Representativeness</a:t>
          </a:r>
          <a:endParaRPr lang="it-IT" sz="900" b="1" kern="1200" dirty="0">
            <a:solidFill>
              <a:srgbClr val="FFFFFF"/>
            </a:solidFill>
            <a:latin typeface="Arial"/>
            <a:ea typeface="+mn-ea"/>
            <a:cs typeface="+mn-cs"/>
            <a:sym typeface="Wingdings" panose="05000000000000000000" pitchFamily="2" charset="2"/>
          </a:endParaRPr>
        </a:p>
      </dgm:t>
    </dgm:pt>
    <dgm:pt modelId="{9F418CE2-DA22-453C-A300-87CE27F03494}" type="parTrans" cxnId="{54FFE4A9-C21B-4D7C-8DFA-EB1B3EF73BA3}">
      <dgm:prSet/>
      <dgm:spPr/>
      <dgm:t>
        <a:bodyPr/>
        <a:lstStyle/>
        <a:p>
          <a:endParaRPr lang="it-IT"/>
        </a:p>
      </dgm:t>
    </dgm:pt>
    <dgm:pt modelId="{5B54AF15-9F96-47A1-BB5B-BC5A2F1F617E}" type="sibTrans" cxnId="{54FFE4A9-C21B-4D7C-8DFA-EB1B3EF73BA3}">
      <dgm:prSet/>
      <dgm:spPr/>
      <dgm:t>
        <a:bodyPr/>
        <a:lstStyle/>
        <a:p>
          <a:endParaRPr lang="it-IT"/>
        </a:p>
      </dgm:t>
    </dgm:pt>
    <dgm:pt modelId="{BBE13E5A-AE19-44FC-8274-1D48A6D2C3C4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Arial"/>
              <a:sym typeface="Wingdings" panose="05000000000000000000" pitchFamily="2" charset="2"/>
            </a:rPr>
            <a:t>The individual Quality Ratings </a:t>
          </a:r>
          <a:r>
            <a:rPr lang="en-US" sz="1050" b="1" dirty="0">
              <a:latin typeface="Arial"/>
              <a:sym typeface="Wingdings" panose="05000000000000000000" pitchFamily="2" charset="2"/>
            </a:rPr>
            <a:t>(1-5) </a:t>
          </a:r>
          <a:r>
            <a:rPr lang="en-US" sz="1200" b="1" dirty="0">
              <a:latin typeface="Arial"/>
              <a:sym typeface="Wingdings" panose="05000000000000000000" pitchFamily="2" charset="2"/>
            </a:rPr>
            <a:t>and the rating descriptions are provided in the JRC methodology proposal</a:t>
          </a:r>
          <a:endParaRPr lang="it-IT" sz="1200" dirty="0"/>
        </a:p>
      </dgm:t>
    </dgm:pt>
    <dgm:pt modelId="{7D542992-9CA9-4F97-A98A-DA842C3864BA}" type="parTrans" cxnId="{70A02CE8-0E92-4D58-9AF6-8CA843772AB5}">
      <dgm:prSet/>
      <dgm:spPr/>
      <dgm:t>
        <a:bodyPr/>
        <a:lstStyle/>
        <a:p>
          <a:endParaRPr lang="it-IT"/>
        </a:p>
      </dgm:t>
    </dgm:pt>
    <dgm:pt modelId="{1EEFD812-4E5D-435F-8EEF-B501EFFBF86F}" type="sibTrans" cxnId="{70A02CE8-0E92-4D58-9AF6-8CA843772AB5}">
      <dgm:prSet/>
      <dgm:spPr/>
      <dgm:t>
        <a:bodyPr/>
        <a:lstStyle/>
        <a:p>
          <a:endParaRPr lang="it-IT"/>
        </a:p>
      </dgm:t>
    </dgm:pt>
    <dgm:pt modelId="{9D01FC94-1D7C-49E9-BFD0-5FAA9BB4F25C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Arial"/>
              <a:sym typeface="Wingdings" panose="05000000000000000000" pitchFamily="2" charset="2"/>
            </a:rPr>
            <a:t>The DQR value itself is the average of the individual numbers weighted by the respective Carbon footprint of each process/flow</a:t>
          </a:r>
          <a:endParaRPr lang="it-IT" sz="1200" b="1" dirty="0">
            <a:latin typeface="Arial"/>
            <a:sym typeface="Wingdings" panose="05000000000000000000" pitchFamily="2" charset="2"/>
          </a:endParaRPr>
        </a:p>
      </dgm:t>
    </dgm:pt>
    <dgm:pt modelId="{72C09BE0-FDC6-4DDA-907C-65659855F802}" type="parTrans" cxnId="{2E73EA27-F0E4-476F-9718-BAEBFA84CC14}">
      <dgm:prSet/>
      <dgm:spPr/>
      <dgm:t>
        <a:bodyPr/>
        <a:lstStyle/>
        <a:p>
          <a:endParaRPr lang="it-IT"/>
        </a:p>
      </dgm:t>
    </dgm:pt>
    <dgm:pt modelId="{17741A29-22FA-41FA-8D08-74B0F95A1935}" type="sibTrans" cxnId="{2E73EA27-F0E4-476F-9718-BAEBFA84CC14}">
      <dgm:prSet/>
      <dgm:spPr/>
      <dgm:t>
        <a:bodyPr/>
        <a:lstStyle/>
        <a:p>
          <a:endParaRPr lang="it-IT"/>
        </a:p>
      </dgm:t>
    </dgm:pt>
    <dgm:pt modelId="{B710A699-4DAB-41D0-8995-E0B5FDFC73B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Arial"/>
              <a:sym typeface="Wingdings" panose="05000000000000000000" pitchFamily="2" charset="2"/>
            </a:rPr>
            <a:t>The Non-public version of the CF report includes also the detailed ratings for each data set</a:t>
          </a:r>
          <a:endParaRPr lang="it-IT" sz="1800" b="1" dirty="0">
            <a:latin typeface="Arial"/>
            <a:sym typeface="Wingdings" panose="05000000000000000000" pitchFamily="2" charset="2"/>
          </a:endParaRPr>
        </a:p>
      </dgm:t>
    </dgm:pt>
    <dgm:pt modelId="{5B4B7C44-CE01-4CB3-9864-521FA265A894}" type="parTrans" cxnId="{05162437-8A63-451E-A1EE-7A04FFABA0FD}">
      <dgm:prSet/>
      <dgm:spPr/>
      <dgm:t>
        <a:bodyPr/>
        <a:lstStyle/>
        <a:p>
          <a:endParaRPr lang="it-IT"/>
        </a:p>
      </dgm:t>
    </dgm:pt>
    <dgm:pt modelId="{F4C2B99B-683C-494E-B6CC-DA6ED9F9F37B}" type="sibTrans" cxnId="{05162437-8A63-451E-A1EE-7A04FFABA0FD}">
      <dgm:prSet/>
      <dgm:spPr/>
      <dgm:t>
        <a:bodyPr/>
        <a:lstStyle/>
        <a:p>
          <a:endParaRPr lang="it-IT"/>
        </a:p>
      </dgm:t>
    </dgm:pt>
    <dgm:pt modelId="{8C71ECF0-1C14-4AA1-8B75-EAFD5AEB1317}" type="pres">
      <dgm:prSet presAssocID="{C74175D5-BB8F-4AF5-A00B-DD5FBA437B42}" presName="diagram" presStyleCnt="0">
        <dgm:presLayoutVars>
          <dgm:dir/>
          <dgm:resizeHandles val="exact"/>
        </dgm:presLayoutVars>
      </dgm:prSet>
      <dgm:spPr/>
    </dgm:pt>
    <dgm:pt modelId="{E2F150E6-CF5E-4E99-BE56-4E8C387334DF}" type="pres">
      <dgm:prSet presAssocID="{B955E27D-686B-4CF7-B390-5FCD73B19CFB}" presName="node" presStyleLbl="node1" presStyleIdx="0" presStyleCnt="6" custLinFactNeighborX="-5054">
        <dgm:presLayoutVars>
          <dgm:bulletEnabled val="1"/>
        </dgm:presLayoutVars>
      </dgm:prSet>
      <dgm:spPr/>
    </dgm:pt>
    <dgm:pt modelId="{5222A032-9011-469D-9D19-208AEEC3A27F}" type="pres">
      <dgm:prSet presAssocID="{B285B538-350C-4432-BC05-26EA69B68F86}" presName="sibTrans" presStyleCnt="0"/>
      <dgm:spPr/>
    </dgm:pt>
    <dgm:pt modelId="{2ADB3451-F599-4F89-90F6-DE1FBF22E040}" type="pres">
      <dgm:prSet presAssocID="{70DA736E-FBE3-4138-8177-130CE8E3A325}" presName="node" presStyleLbl="node1" presStyleIdx="1" presStyleCnt="6" custLinFactNeighborX="-812">
        <dgm:presLayoutVars>
          <dgm:bulletEnabled val="1"/>
        </dgm:presLayoutVars>
      </dgm:prSet>
      <dgm:spPr/>
    </dgm:pt>
    <dgm:pt modelId="{CC76F9A2-8E48-448F-B51C-5FCF1E7CA1B4}" type="pres">
      <dgm:prSet presAssocID="{5956553A-C583-4202-9503-B61296921E34}" presName="sibTrans" presStyleCnt="0"/>
      <dgm:spPr/>
    </dgm:pt>
    <dgm:pt modelId="{960FDD9C-898B-4013-BFF2-320962BCF008}" type="pres">
      <dgm:prSet presAssocID="{3DA3DA27-4AE0-43C5-BACE-7519D5622DFE}" presName="node" presStyleLbl="node1" presStyleIdx="2" presStyleCnt="6" custLinFactNeighborX="3249">
        <dgm:presLayoutVars>
          <dgm:bulletEnabled val="1"/>
        </dgm:presLayoutVars>
      </dgm:prSet>
      <dgm:spPr/>
    </dgm:pt>
    <dgm:pt modelId="{99E80D6F-BC2D-43F7-A1AB-264ADFFFA826}" type="pres">
      <dgm:prSet presAssocID="{5B54AF15-9F96-47A1-BB5B-BC5A2F1F617E}" presName="sibTrans" presStyleCnt="0"/>
      <dgm:spPr/>
    </dgm:pt>
    <dgm:pt modelId="{F04FF28B-49CF-4A5C-8BF9-490EA2D87AE1}" type="pres">
      <dgm:prSet presAssocID="{BBE13E5A-AE19-44FC-8274-1D48A6D2C3C4}" presName="node" presStyleLbl="node1" presStyleIdx="3" presStyleCnt="6" custLinFactX="100000" custLinFactNeighborX="123851" custLinFactNeighborY="91">
        <dgm:presLayoutVars>
          <dgm:bulletEnabled val="1"/>
        </dgm:presLayoutVars>
      </dgm:prSet>
      <dgm:spPr/>
    </dgm:pt>
    <dgm:pt modelId="{0B098EA1-33EC-4E72-809A-28397ADE0977}" type="pres">
      <dgm:prSet presAssocID="{1EEFD812-4E5D-435F-8EEF-B501EFFBF86F}" presName="sibTrans" presStyleCnt="0"/>
      <dgm:spPr/>
    </dgm:pt>
    <dgm:pt modelId="{4FB4F15D-D422-451C-9600-6189619B477F}" type="pres">
      <dgm:prSet presAssocID="{9D01FC94-1D7C-49E9-BFD0-5FAA9BB4F25C}" presName="node" presStyleLbl="node1" presStyleIdx="4" presStyleCnt="6">
        <dgm:presLayoutVars>
          <dgm:bulletEnabled val="1"/>
        </dgm:presLayoutVars>
      </dgm:prSet>
      <dgm:spPr/>
    </dgm:pt>
    <dgm:pt modelId="{68D24F0C-5E75-4DFC-9D5D-8CD0E1654ED3}" type="pres">
      <dgm:prSet presAssocID="{17741A29-22FA-41FA-8D08-74B0F95A1935}" presName="sibTrans" presStyleCnt="0"/>
      <dgm:spPr/>
    </dgm:pt>
    <dgm:pt modelId="{1AD3C827-CD37-483F-8BB2-D24728AD86A1}" type="pres">
      <dgm:prSet presAssocID="{B710A699-4DAB-41D0-8995-E0B5FDFC73B6}" presName="node" presStyleLbl="node1" presStyleIdx="5" presStyleCnt="6" custLinFactX="-100000" custLinFactNeighborX="-125349" custLinFactNeighborY="692">
        <dgm:presLayoutVars>
          <dgm:bulletEnabled val="1"/>
        </dgm:presLayoutVars>
      </dgm:prSet>
      <dgm:spPr/>
    </dgm:pt>
  </dgm:ptLst>
  <dgm:cxnLst>
    <dgm:cxn modelId="{2E73EA27-F0E4-476F-9718-BAEBFA84CC14}" srcId="{C74175D5-BB8F-4AF5-A00B-DD5FBA437B42}" destId="{9D01FC94-1D7C-49E9-BFD0-5FAA9BB4F25C}" srcOrd="4" destOrd="0" parTransId="{72C09BE0-FDC6-4DDA-907C-65659855F802}" sibTransId="{17741A29-22FA-41FA-8D08-74B0F95A1935}"/>
    <dgm:cxn modelId="{05162437-8A63-451E-A1EE-7A04FFABA0FD}" srcId="{C74175D5-BB8F-4AF5-A00B-DD5FBA437B42}" destId="{B710A699-4DAB-41D0-8995-E0B5FDFC73B6}" srcOrd="5" destOrd="0" parTransId="{5B4B7C44-CE01-4CB3-9864-521FA265A894}" sibTransId="{F4C2B99B-683C-494E-B6CC-DA6ED9F9F37B}"/>
    <dgm:cxn modelId="{C3453448-D4A6-41D0-B4EA-3B0D007832DB}" type="presOf" srcId="{9D01FC94-1D7C-49E9-BFD0-5FAA9BB4F25C}" destId="{4FB4F15D-D422-451C-9600-6189619B477F}" srcOrd="0" destOrd="0" presId="urn:microsoft.com/office/officeart/2005/8/layout/default"/>
    <dgm:cxn modelId="{4806316C-EDE1-4FDC-A4EB-FA891E25E22A}" type="presOf" srcId="{70DA736E-FBE3-4138-8177-130CE8E3A325}" destId="{2ADB3451-F599-4F89-90F6-DE1FBF22E040}" srcOrd="0" destOrd="0" presId="urn:microsoft.com/office/officeart/2005/8/layout/default"/>
    <dgm:cxn modelId="{3D77A872-1107-4A2F-961E-E8C38280BDD7}" srcId="{C74175D5-BB8F-4AF5-A00B-DD5FBA437B42}" destId="{B955E27D-686B-4CF7-B390-5FCD73B19CFB}" srcOrd="0" destOrd="0" parTransId="{3F80C1B6-3F26-4F47-B9DB-56703A8EFB99}" sibTransId="{B285B538-350C-4432-BC05-26EA69B68F86}"/>
    <dgm:cxn modelId="{6C002185-D973-4E9B-BB71-5A36B88E6CDA}" type="presOf" srcId="{B955E27D-686B-4CF7-B390-5FCD73B19CFB}" destId="{E2F150E6-CF5E-4E99-BE56-4E8C387334DF}" srcOrd="0" destOrd="0" presId="urn:microsoft.com/office/officeart/2005/8/layout/default"/>
    <dgm:cxn modelId="{2682AE87-4636-4059-8AF0-71FACC452BF8}" type="presOf" srcId="{C74175D5-BB8F-4AF5-A00B-DD5FBA437B42}" destId="{8C71ECF0-1C14-4AA1-8B75-EAFD5AEB1317}" srcOrd="0" destOrd="0" presId="urn:microsoft.com/office/officeart/2005/8/layout/default"/>
    <dgm:cxn modelId="{CCCE4F8E-1318-424A-805A-4D79E44B805B}" type="presOf" srcId="{BBE13E5A-AE19-44FC-8274-1D48A6D2C3C4}" destId="{F04FF28B-49CF-4A5C-8BF9-490EA2D87AE1}" srcOrd="0" destOrd="0" presId="urn:microsoft.com/office/officeart/2005/8/layout/default"/>
    <dgm:cxn modelId="{99E8D89C-4997-4D59-A63A-17D97FF16273}" type="presOf" srcId="{B710A699-4DAB-41D0-8995-E0B5FDFC73B6}" destId="{1AD3C827-CD37-483F-8BB2-D24728AD86A1}" srcOrd="0" destOrd="0" presId="urn:microsoft.com/office/officeart/2005/8/layout/default"/>
    <dgm:cxn modelId="{54FFE4A9-C21B-4D7C-8DFA-EB1B3EF73BA3}" srcId="{C74175D5-BB8F-4AF5-A00B-DD5FBA437B42}" destId="{3DA3DA27-4AE0-43C5-BACE-7519D5622DFE}" srcOrd="2" destOrd="0" parTransId="{9F418CE2-DA22-453C-A300-87CE27F03494}" sibTransId="{5B54AF15-9F96-47A1-BB5B-BC5A2F1F617E}"/>
    <dgm:cxn modelId="{5B19E1C5-40D5-4596-B2BB-ECA62C906681}" type="presOf" srcId="{3DA3DA27-4AE0-43C5-BACE-7519D5622DFE}" destId="{960FDD9C-898B-4013-BFF2-320962BCF008}" srcOrd="0" destOrd="0" presId="urn:microsoft.com/office/officeart/2005/8/layout/default"/>
    <dgm:cxn modelId="{70A02CE8-0E92-4D58-9AF6-8CA843772AB5}" srcId="{C74175D5-BB8F-4AF5-A00B-DD5FBA437B42}" destId="{BBE13E5A-AE19-44FC-8274-1D48A6D2C3C4}" srcOrd="3" destOrd="0" parTransId="{7D542992-9CA9-4F97-A98A-DA842C3864BA}" sibTransId="{1EEFD812-4E5D-435F-8EEF-B501EFFBF86F}"/>
    <dgm:cxn modelId="{49E7CAED-64DB-4010-98F5-C474664C7FE7}" srcId="{C74175D5-BB8F-4AF5-A00B-DD5FBA437B42}" destId="{70DA736E-FBE3-4138-8177-130CE8E3A325}" srcOrd="1" destOrd="0" parTransId="{A2D33894-C514-4A44-BDF7-DD5B83E19292}" sibTransId="{5956553A-C583-4202-9503-B61296921E34}"/>
    <dgm:cxn modelId="{B4B2A216-594D-4214-9468-9B6BF4A6CD65}" type="presParOf" srcId="{8C71ECF0-1C14-4AA1-8B75-EAFD5AEB1317}" destId="{E2F150E6-CF5E-4E99-BE56-4E8C387334DF}" srcOrd="0" destOrd="0" presId="urn:microsoft.com/office/officeart/2005/8/layout/default"/>
    <dgm:cxn modelId="{F1CC2197-00C4-4B2F-A2D1-BB5CBCC54867}" type="presParOf" srcId="{8C71ECF0-1C14-4AA1-8B75-EAFD5AEB1317}" destId="{5222A032-9011-469D-9D19-208AEEC3A27F}" srcOrd="1" destOrd="0" presId="urn:microsoft.com/office/officeart/2005/8/layout/default"/>
    <dgm:cxn modelId="{B0A7A026-DDEC-46A2-9085-B69DEB40F80C}" type="presParOf" srcId="{8C71ECF0-1C14-4AA1-8B75-EAFD5AEB1317}" destId="{2ADB3451-F599-4F89-90F6-DE1FBF22E040}" srcOrd="2" destOrd="0" presId="urn:microsoft.com/office/officeart/2005/8/layout/default"/>
    <dgm:cxn modelId="{2E1C4619-7F9E-4F3B-9788-13DC3450CF3F}" type="presParOf" srcId="{8C71ECF0-1C14-4AA1-8B75-EAFD5AEB1317}" destId="{CC76F9A2-8E48-448F-B51C-5FCF1E7CA1B4}" srcOrd="3" destOrd="0" presId="urn:microsoft.com/office/officeart/2005/8/layout/default"/>
    <dgm:cxn modelId="{DBB6DC14-8043-405D-A1E1-90B69453CC3C}" type="presParOf" srcId="{8C71ECF0-1C14-4AA1-8B75-EAFD5AEB1317}" destId="{960FDD9C-898B-4013-BFF2-320962BCF008}" srcOrd="4" destOrd="0" presId="urn:microsoft.com/office/officeart/2005/8/layout/default"/>
    <dgm:cxn modelId="{795F1FD8-6F87-4DA1-A8C6-6FC83823BCEA}" type="presParOf" srcId="{8C71ECF0-1C14-4AA1-8B75-EAFD5AEB1317}" destId="{99E80D6F-BC2D-43F7-A1AB-264ADFFFA826}" srcOrd="5" destOrd="0" presId="urn:microsoft.com/office/officeart/2005/8/layout/default"/>
    <dgm:cxn modelId="{5905A57B-5873-457B-8FF9-6E9628080EAD}" type="presParOf" srcId="{8C71ECF0-1C14-4AA1-8B75-EAFD5AEB1317}" destId="{F04FF28B-49CF-4A5C-8BF9-490EA2D87AE1}" srcOrd="6" destOrd="0" presId="urn:microsoft.com/office/officeart/2005/8/layout/default"/>
    <dgm:cxn modelId="{6DD69345-2720-4F58-81A2-BB395BD7C0D0}" type="presParOf" srcId="{8C71ECF0-1C14-4AA1-8B75-EAFD5AEB1317}" destId="{0B098EA1-33EC-4E72-809A-28397ADE0977}" srcOrd="7" destOrd="0" presId="urn:microsoft.com/office/officeart/2005/8/layout/default"/>
    <dgm:cxn modelId="{CDC5CAEB-C3C5-45DE-9234-CBA025370292}" type="presParOf" srcId="{8C71ECF0-1C14-4AA1-8B75-EAFD5AEB1317}" destId="{4FB4F15D-D422-451C-9600-6189619B477F}" srcOrd="8" destOrd="0" presId="urn:microsoft.com/office/officeart/2005/8/layout/default"/>
    <dgm:cxn modelId="{554137EC-EDB0-46F5-B926-34F9A1C4B2B8}" type="presParOf" srcId="{8C71ECF0-1C14-4AA1-8B75-EAFD5AEB1317}" destId="{68D24F0C-5E75-4DFC-9D5D-8CD0E1654ED3}" srcOrd="9" destOrd="0" presId="urn:microsoft.com/office/officeart/2005/8/layout/default"/>
    <dgm:cxn modelId="{BE46B33D-862F-4B2E-8555-B36EE8348F98}" type="presParOf" srcId="{8C71ECF0-1C14-4AA1-8B75-EAFD5AEB1317}" destId="{1AD3C827-CD37-483F-8BB2-D24728AD86A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C312-DAA9-49BC-B7E7-B641E44C1A48}">
      <dsp:nvSpPr>
        <dsp:cNvPr id="0" name=""/>
        <dsp:cNvSpPr/>
      </dsp:nvSpPr>
      <dsp:spPr>
        <a:xfrm>
          <a:off x="787269" y="-25564"/>
          <a:ext cx="2319280" cy="2319280"/>
        </a:xfrm>
        <a:prstGeom prst="circularArrow">
          <a:avLst>
            <a:gd name="adj1" fmla="val 4668"/>
            <a:gd name="adj2" fmla="val 272909"/>
            <a:gd name="adj3" fmla="val 13211030"/>
            <a:gd name="adj4" fmla="val 17777705"/>
            <a:gd name="adj5" fmla="val 4847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149D7-4234-4769-AD45-0CDAD8E9E771}">
      <dsp:nvSpPr>
        <dsp:cNvPr id="0" name=""/>
        <dsp:cNvSpPr/>
      </dsp:nvSpPr>
      <dsp:spPr>
        <a:xfrm>
          <a:off x="1251992" y="413"/>
          <a:ext cx="1389835" cy="694917"/>
        </a:xfrm>
        <a:prstGeom prst="flowChartInputOutpu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tx1"/>
              </a:solidFill>
            </a:rPr>
            <a:t>Raw material manufacturing</a:t>
          </a:r>
          <a:endParaRPr lang="it-IT" sz="800" b="1" kern="1200" dirty="0">
            <a:solidFill>
              <a:schemeClr val="tx1"/>
            </a:solidFill>
          </a:endParaRPr>
        </a:p>
      </dsp:txBody>
      <dsp:txXfrm>
        <a:off x="1529959" y="413"/>
        <a:ext cx="833901" cy="694917"/>
      </dsp:txXfrm>
    </dsp:sp>
    <dsp:sp modelId="{8C7808D2-662F-4C0E-A861-42A68F36E77D}">
      <dsp:nvSpPr>
        <dsp:cNvPr id="0" name=""/>
        <dsp:cNvSpPr/>
      </dsp:nvSpPr>
      <dsp:spPr>
        <a:xfrm>
          <a:off x="2084768" y="833189"/>
          <a:ext cx="1389835" cy="694917"/>
        </a:xfrm>
        <a:prstGeom prst="flowChartInputOutput">
          <a:avLst/>
        </a:prstGeom>
        <a:solidFill>
          <a:schemeClr val="accent2">
            <a:hueOff val="-409753"/>
            <a:satOff val="-10457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</a:rPr>
            <a:t>Manufacturing</a:t>
          </a:r>
        </a:p>
      </dsp:txBody>
      <dsp:txXfrm>
        <a:off x="2362735" y="833189"/>
        <a:ext cx="833901" cy="694917"/>
      </dsp:txXfrm>
    </dsp:sp>
    <dsp:sp modelId="{E2A77CF0-2E98-4F4F-BCA7-57B2FCB2E1FA}">
      <dsp:nvSpPr>
        <dsp:cNvPr id="0" name=""/>
        <dsp:cNvSpPr/>
      </dsp:nvSpPr>
      <dsp:spPr>
        <a:xfrm>
          <a:off x="1251992" y="1665965"/>
          <a:ext cx="1389835" cy="694917"/>
        </a:xfrm>
        <a:prstGeom prst="flowChartInputOutput">
          <a:avLst/>
        </a:prstGeom>
        <a:solidFill>
          <a:srgbClr val="FFF0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</a:rPr>
            <a:t>Distribution</a:t>
          </a:r>
        </a:p>
      </dsp:txBody>
      <dsp:txXfrm>
        <a:off x="1529959" y="1665965"/>
        <a:ext cx="833901" cy="694917"/>
      </dsp:txXfrm>
    </dsp:sp>
    <dsp:sp modelId="{5E5A20C9-39AF-43C2-AF7D-E582925E06B7}">
      <dsp:nvSpPr>
        <dsp:cNvPr id="0" name=""/>
        <dsp:cNvSpPr/>
      </dsp:nvSpPr>
      <dsp:spPr>
        <a:xfrm>
          <a:off x="419216" y="833189"/>
          <a:ext cx="1389835" cy="694917"/>
        </a:xfrm>
        <a:prstGeom prst="flowChartInputOutput">
          <a:avLst/>
        </a:prstGeom>
        <a:solidFill>
          <a:srgbClr val="F7A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</a:rPr>
            <a:t>End of life</a:t>
          </a:r>
        </a:p>
      </dsp:txBody>
      <dsp:txXfrm>
        <a:off x="697183" y="833189"/>
        <a:ext cx="833901" cy="694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150E6-CF5E-4E99-BE56-4E8C387334DF}">
      <dsp:nvSpPr>
        <dsp:cNvPr id="0" name=""/>
        <dsp:cNvSpPr/>
      </dsp:nvSpPr>
      <dsp:spPr>
        <a:xfrm>
          <a:off x="0" y="957"/>
          <a:ext cx="2631194" cy="1578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sym typeface="Wingdings" panose="05000000000000000000" pitchFamily="2" charset="2"/>
            </a:rPr>
            <a:t>The Public version of the Carbon Footprint report needs to contain a value about the </a:t>
          </a:r>
          <a:r>
            <a:rPr lang="en-US" sz="1200" b="1" kern="1200" noProof="0" dirty="0">
              <a:latin typeface="Arial"/>
              <a:sym typeface="Wingdings" panose="05000000000000000000" pitchFamily="2" charset="2"/>
            </a:rPr>
            <a:t>Data Quality Rating (DQR)</a:t>
          </a:r>
          <a:endParaRPr lang="it-IT" sz="1200" b="1" kern="1200" dirty="0"/>
        </a:p>
      </dsp:txBody>
      <dsp:txXfrm>
        <a:off x="0" y="957"/>
        <a:ext cx="2631194" cy="1578716"/>
      </dsp:txXfrm>
    </dsp:sp>
    <dsp:sp modelId="{2ADB3451-F599-4F89-90F6-DE1FBF22E040}">
      <dsp:nvSpPr>
        <dsp:cNvPr id="0" name=""/>
        <dsp:cNvSpPr/>
      </dsp:nvSpPr>
      <dsp:spPr>
        <a:xfrm>
          <a:off x="2919503" y="957"/>
          <a:ext cx="2631194" cy="1578716"/>
        </a:xfrm>
        <a:prstGeom prst="rect">
          <a:avLst/>
        </a:prstGeom>
        <a:solidFill>
          <a:schemeClr val="accent2">
            <a:hueOff val="-245852"/>
            <a:satOff val="-6274"/>
            <a:lumOff val="-3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sym typeface="Wingdings" panose="05000000000000000000" pitchFamily="2" charset="2"/>
            </a:rPr>
            <a:t>The DQR value is derived from the data quality rating of each dataset used in the PCF model</a:t>
          </a:r>
          <a:endParaRPr lang="it-IT" sz="1200" b="1" kern="1200" dirty="0">
            <a:latin typeface="Arial"/>
            <a:sym typeface="Wingdings" panose="05000000000000000000" pitchFamily="2" charset="2"/>
          </a:endParaRPr>
        </a:p>
      </dsp:txBody>
      <dsp:txXfrm>
        <a:off x="2919503" y="957"/>
        <a:ext cx="2631194" cy="1578716"/>
      </dsp:txXfrm>
    </dsp:sp>
    <dsp:sp modelId="{960FDD9C-898B-4013-BFF2-320962BCF008}">
      <dsp:nvSpPr>
        <dsp:cNvPr id="0" name=""/>
        <dsp:cNvSpPr/>
      </dsp:nvSpPr>
      <dsp:spPr>
        <a:xfrm>
          <a:off x="5881738" y="957"/>
          <a:ext cx="2631194" cy="1578716"/>
        </a:xfrm>
        <a:prstGeom prst="rect">
          <a:avLst/>
        </a:prstGeom>
        <a:solidFill>
          <a:schemeClr val="accent2">
            <a:hueOff val="-491703"/>
            <a:satOff val="-12549"/>
            <a:lumOff val="-6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Two ratings about representativeness are applied for each data set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TeR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=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Technological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Representativeness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GeR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Geographical</a:t>
          </a:r>
          <a:r>
            <a:rPr lang="it-IT" sz="900" b="1" kern="1200" dirty="0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</a:t>
          </a:r>
          <a:r>
            <a:rPr lang="it-IT" sz="900" b="1" kern="1200" dirty="0" err="1">
              <a:solidFill>
                <a:srgbClr val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Representativeness</a:t>
          </a:r>
          <a:endParaRPr lang="it-IT" sz="900" b="1" kern="1200" dirty="0">
            <a:solidFill>
              <a:srgbClr val="FFFFFF"/>
            </a:solidFill>
            <a:latin typeface="Arial"/>
            <a:ea typeface="+mn-ea"/>
            <a:cs typeface="+mn-cs"/>
            <a:sym typeface="Wingdings" panose="05000000000000000000" pitchFamily="2" charset="2"/>
          </a:endParaRPr>
        </a:p>
      </dsp:txBody>
      <dsp:txXfrm>
        <a:off x="5881738" y="957"/>
        <a:ext cx="2631194" cy="1578716"/>
      </dsp:txXfrm>
    </dsp:sp>
    <dsp:sp modelId="{F04FF28B-49CF-4A5C-8BF9-490EA2D87AE1}">
      <dsp:nvSpPr>
        <dsp:cNvPr id="0" name=""/>
        <dsp:cNvSpPr/>
      </dsp:nvSpPr>
      <dsp:spPr>
        <a:xfrm>
          <a:off x="5881738" y="1843752"/>
          <a:ext cx="2631194" cy="1578716"/>
        </a:xfrm>
        <a:prstGeom prst="rect">
          <a:avLst/>
        </a:prstGeom>
        <a:solidFill>
          <a:schemeClr val="accent2">
            <a:hueOff val="-737555"/>
            <a:satOff val="-18823"/>
            <a:lumOff val="-9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sym typeface="Wingdings" panose="05000000000000000000" pitchFamily="2" charset="2"/>
            </a:rPr>
            <a:t>The individual Quality Ratings </a:t>
          </a:r>
          <a:r>
            <a:rPr lang="en-US" sz="1050" b="1" kern="1200" dirty="0">
              <a:latin typeface="Arial"/>
              <a:sym typeface="Wingdings" panose="05000000000000000000" pitchFamily="2" charset="2"/>
            </a:rPr>
            <a:t>(1-5) </a:t>
          </a:r>
          <a:r>
            <a:rPr lang="en-US" sz="1200" b="1" kern="1200" dirty="0">
              <a:latin typeface="Arial"/>
              <a:sym typeface="Wingdings" panose="05000000000000000000" pitchFamily="2" charset="2"/>
            </a:rPr>
            <a:t>and the rating descriptions are provided in the JRC methodology proposal</a:t>
          </a:r>
          <a:endParaRPr lang="it-IT" sz="1200" kern="1200" dirty="0"/>
        </a:p>
      </dsp:txBody>
      <dsp:txXfrm>
        <a:off x="5881738" y="1843752"/>
        <a:ext cx="2631194" cy="1578716"/>
      </dsp:txXfrm>
    </dsp:sp>
    <dsp:sp modelId="{4FB4F15D-D422-451C-9600-6189619B477F}">
      <dsp:nvSpPr>
        <dsp:cNvPr id="0" name=""/>
        <dsp:cNvSpPr/>
      </dsp:nvSpPr>
      <dsp:spPr>
        <a:xfrm>
          <a:off x="2940869" y="1842794"/>
          <a:ext cx="2631194" cy="1578716"/>
        </a:xfrm>
        <a:prstGeom prst="rect">
          <a:avLst/>
        </a:prstGeom>
        <a:solidFill>
          <a:schemeClr val="accent2">
            <a:hueOff val="-983407"/>
            <a:satOff val="-25098"/>
            <a:lumOff val="-13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sym typeface="Wingdings" panose="05000000000000000000" pitchFamily="2" charset="2"/>
            </a:rPr>
            <a:t>The DQR value itself is the average of the individual numbers weighted by the respective Carbon footprint of each process/flow</a:t>
          </a:r>
          <a:endParaRPr lang="it-IT" sz="1200" b="1" kern="1200" dirty="0">
            <a:latin typeface="Arial"/>
            <a:sym typeface="Wingdings" panose="05000000000000000000" pitchFamily="2" charset="2"/>
          </a:endParaRPr>
        </a:p>
      </dsp:txBody>
      <dsp:txXfrm>
        <a:off x="2940869" y="1842794"/>
        <a:ext cx="2631194" cy="1578716"/>
      </dsp:txXfrm>
    </dsp:sp>
    <dsp:sp modelId="{1AD3C827-CD37-483F-8BB2-D24728AD86A1}">
      <dsp:nvSpPr>
        <dsp:cNvPr id="0" name=""/>
        <dsp:cNvSpPr/>
      </dsp:nvSpPr>
      <dsp:spPr>
        <a:xfrm>
          <a:off x="0" y="1843752"/>
          <a:ext cx="2631194" cy="1578716"/>
        </a:xfrm>
        <a:prstGeom prst="rect">
          <a:avLst/>
        </a:prstGeom>
        <a:solidFill>
          <a:schemeClr val="accent2">
            <a:hueOff val="-1229258"/>
            <a:satOff val="-31372"/>
            <a:lumOff val="-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sym typeface="Wingdings" panose="05000000000000000000" pitchFamily="2" charset="2"/>
            </a:rPr>
            <a:t>The Non-public version of the CF report includes also the detailed ratings for each data set</a:t>
          </a:r>
          <a:endParaRPr lang="it-IT" sz="1800" b="1" kern="1200" dirty="0">
            <a:latin typeface="Arial"/>
            <a:sym typeface="Wingdings" panose="05000000000000000000" pitchFamily="2" charset="2"/>
          </a:endParaRPr>
        </a:p>
      </dsp:txBody>
      <dsp:txXfrm>
        <a:off x="0" y="1843752"/>
        <a:ext cx="2631194" cy="157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 bwMode="gray">
          <a:xfrm>
            <a:off x="-133268" y="-135645"/>
            <a:ext cx="7370597" cy="10494791"/>
            <a:chOff x="-133268" y="-135645"/>
            <a:chExt cx="7370597" cy="10494791"/>
          </a:xfrm>
        </p:grpSpPr>
        <p:sp>
          <p:nvSpPr>
            <p:cNvPr id="13" name="Isosceles Triangle 12"/>
            <p:cNvSpPr/>
            <p:nvPr/>
          </p:nvSpPr>
          <p:spPr bwMode="gray">
            <a:xfrm rot="10800000" flipV="1">
              <a:off x="604837" y="1030375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 bwMode="gray">
            <a:xfrm rot="10800000" flipV="1">
              <a:off x="6438899" y="1030375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 bwMode="gray">
            <a:xfrm rot="10800000">
              <a:off x="604837" y="-13564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 bwMode="gray">
            <a:xfrm rot="10800000">
              <a:off x="6438899" y="-13564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 bwMode="gray">
            <a:xfrm rot="16200000">
              <a:off x="7181053" y="840667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 bwMode="gray">
            <a:xfrm rot="16200000">
              <a:off x="7181055" y="444111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 bwMode="gray">
            <a:xfrm rot="16200000">
              <a:off x="7181057" y="9409991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gray">
            <a:xfrm rot="16200000">
              <a:off x="7181058" y="991322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 bwMode="gray">
            <a:xfrm rot="5400000" flipH="1">
              <a:off x="-134143" y="840667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 bwMode="gray">
            <a:xfrm rot="5400000" flipH="1">
              <a:off x="-134147" y="444111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 bwMode="gray">
            <a:xfrm rot="5400000" flipH="1">
              <a:off x="-134147" y="9409991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 bwMode="gray">
            <a:xfrm rot="5400000" flipH="1">
              <a:off x="-134148" y="991322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 bwMode="gray">
          <a:xfrm>
            <a:off x="5267325" y="9437689"/>
            <a:ext cx="840990" cy="5041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E84A7394-90B5-4528-89E6-24666035E425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"/>
          </p:nvPr>
        </p:nvSpPr>
        <p:spPr bwMode="gray">
          <a:xfrm>
            <a:off x="635001" y="9437687"/>
            <a:ext cx="4632325" cy="50415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/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6108315" y="9437689"/>
            <a:ext cx="359160" cy="5041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80651712-3EFB-4641-8CFC-B79044748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133268" y="-135645"/>
            <a:ext cx="7370597" cy="10494791"/>
            <a:chOff x="-133268" y="-135645"/>
            <a:chExt cx="7370597" cy="10494791"/>
          </a:xfrm>
        </p:grpSpPr>
        <p:sp>
          <p:nvSpPr>
            <p:cNvPr id="15" name="Isosceles Triangle 14"/>
            <p:cNvSpPr/>
            <p:nvPr/>
          </p:nvSpPr>
          <p:spPr bwMode="gray">
            <a:xfrm rot="10800000" flipV="1">
              <a:off x="604837" y="1030375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 bwMode="gray">
            <a:xfrm rot="10800000" flipV="1">
              <a:off x="6438899" y="1030375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 bwMode="gray">
            <a:xfrm rot="10800000">
              <a:off x="604837" y="-13564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 bwMode="gray">
            <a:xfrm rot="10800000">
              <a:off x="6438899" y="-135645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 bwMode="gray">
            <a:xfrm rot="16200000">
              <a:off x="7181053" y="840667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 bwMode="gray">
            <a:xfrm rot="16200000">
              <a:off x="7181055" y="444111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 bwMode="gray">
            <a:xfrm rot="16200000">
              <a:off x="7181057" y="9409991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 bwMode="gray">
            <a:xfrm rot="16200000">
              <a:off x="7181058" y="991322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 bwMode="gray">
            <a:xfrm rot="5400000" flipH="1">
              <a:off x="-134143" y="840667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 bwMode="gray">
            <a:xfrm rot="5400000" flipH="1">
              <a:off x="-134147" y="444111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gray">
            <a:xfrm rot="5400000" flipH="1">
              <a:off x="-134147" y="9409991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 bwMode="gray">
            <a:xfrm rot="5400000" flipH="1">
              <a:off x="-134148" y="9913229"/>
              <a:ext cx="57152" cy="553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 bwMode="gray">
          <a:xfrm>
            <a:off x="5267325" y="9437690"/>
            <a:ext cx="840990" cy="50323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E84A7394-90B5-4528-89E6-24666035E425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10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35000" y="4468814"/>
            <a:ext cx="5832475" cy="49688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dirty="0" err="1"/>
              <a:t>Asdf</a:t>
            </a:r>
            <a:endParaRPr lang="de-DE" dirty="0"/>
          </a:p>
          <a:p>
            <a:pPr lvl="6"/>
            <a:r>
              <a:rPr lang="de-DE" dirty="0" err="1"/>
              <a:t>Asdf</a:t>
            </a:r>
            <a:endParaRPr lang="de-DE" dirty="0"/>
          </a:p>
          <a:p>
            <a:pPr lvl="7"/>
            <a:r>
              <a:rPr lang="de-DE" dirty="0" err="1"/>
              <a:t>Asdf</a:t>
            </a:r>
            <a:endParaRPr lang="de-DE" dirty="0"/>
          </a:p>
          <a:p>
            <a:pPr lvl="8"/>
            <a:r>
              <a:rPr lang="de-DE" dirty="0" err="1"/>
              <a:t>asdf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635002" y="9437687"/>
            <a:ext cx="4632324" cy="503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/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6108315" y="9437690"/>
            <a:ext cx="359160" cy="50323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80651712-3EFB-4641-8CFC-B79044748E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35000" y="868363"/>
            <a:ext cx="5832475" cy="3282210"/>
          </a:xfrm>
          <a:prstGeom prst="rect">
            <a:avLst/>
          </a:prstGeom>
          <a:effectLst>
            <a:outerShdw blurRad="190500" algn="ctr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3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9388" indent="-180000" algn="l" defTabSz="914400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8775" indent="-180000" algn="l" defTabSz="914400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000" algn="l" defTabSz="914400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0000" indent="-270000" algn="l" defTabSz="914400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1338" indent="-270000" algn="l" defTabSz="914400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80000"/>
      </a:lnSpc>
      <a:spcBef>
        <a:spcPts val="300"/>
      </a:spcBef>
      <a:spcAft>
        <a:spcPts val="300"/>
      </a:spcAft>
      <a:defRPr sz="1200" b="1" kern="1200">
        <a:solidFill>
          <a:schemeClr val="accent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80000"/>
      </a:lnSpc>
      <a:spcBef>
        <a:spcPts val="300"/>
      </a:spcBef>
      <a:spcAft>
        <a:spcPts val="3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spcBef>
        <a:spcPts val="300"/>
      </a:spcBef>
      <a:spcAft>
        <a:spcPts val="300"/>
      </a:spcAft>
      <a:defRPr sz="1000" kern="1200">
        <a:solidFill>
          <a:schemeClr val="bg2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1712-3EFB-4641-8CFC-B79044748E0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33413" y="868363"/>
            <a:ext cx="5835650" cy="32829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16FB5-2401-642B-BF06-2616C20B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8F27C-8FBB-25F7-5ABC-4F2B0D37F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1712-3EFB-4641-8CFC-B79044748E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23CB51C-5515-71EC-11D4-9786ACA6B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3413" y="868363"/>
            <a:ext cx="5835650" cy="328295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2727D9E-AB6A-BDCF-E71B-9354DA31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5374-B5F1-86F4-8F2D-CC5BE35B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1B7A4-4916-1509-0400-D6BAA8D32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E3651-F2CA-9E5C-4AF1-04422CB2A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9B48-E620-31D9-A324-BFF25CACA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6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CFE2-FAFD-42F0-720C-EB1F0CF4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ABD3-7B07-872A-C177-D40E26F74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87772-983F-A6C0-F354-EFE682F07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F5D49-4395-CC4A-5E9E-8A8CE0878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2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F9CA1-34C7-F2C7-46ED-BD194C833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C2EEF-9EB4-FC0A-2231-90EFB94DB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007E3-D76F-6F9E-2F48-07FE141D7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1AA9-05D4-9F04-9866-E780F98B5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1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E75F-C73C-3F3B-C396-D4079E3E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10847-8CCA-B91D-08CF-5D028C589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99943-F5FF-1835-6401-A62644FB7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8C5AC-C722-AEE2-3AB0-746C082C4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2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46C5-74A0-EBDE-8BAE-D882C5B0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98B55-E19C-E910-E6FD-6C2F54848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CEDE3-D373-C675-71A5-AC0D74CD8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00D7-1E68-0E7E-CDE3-8207CA758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1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176D-8F90-B53F-DFFE-8BD6436D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583BC-A0DE-0B63-FAC3-94598347A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8325" y="842963"/>
            <a:ext cx="5661025" cy="3184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6CA0B-4D91-837A-E0DA-C6558FCB6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5930D-863F-54C8-3BC8-EBA89A957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1712-3EFB-4641-8CFC-B79044748E0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2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 txBox="1">
            <a:spLocks noGrp="1"/>
          </p:cNvSpPr>
          <p:nvPr>
            <p:ph type="sldNum" idx="12"/>
          </p:nvPr>
        </p:nvSpPr>
        <p:spPr>
          <a:xfrm>
            <a:off x="5844873" y="9155161"/>
            <a:ext cx="343670" cy="48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95" name="Google Shape;2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842963"/>
            <a:ext cx="5656262" cy="3182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1:notes"/>
          <p:cNvSpPr txBox="1">
            <a:spLocks noGrp="1"/>
          </p:cNvSpPr>
          <p:nvPr>
            <p:ph type="body" idx="1"/>
          </p:nvPr>
        </p:nvSpPr>
        <p:spPr>
          <a:xfrm>
            <a:off x="607618" y="4335034"/>
            <a:ext cx="5580929" cy="482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53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7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5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7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5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5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9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7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488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8" y="5395279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4" y="5395279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8" y="55476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4" y="55476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1_Only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>
            <a:off x="358775" y="1166813"/>
            <a:ext cx="84264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6pPr>
            <a:lvl7pPr marL="3200400" lvl="6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marL="3657600" lvl="7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7860508" y="4842084"/>
            <a:ext cx="743941" cy="18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27/06/2025</a:t>
            </a:r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sldNum" idx="12"/>
          </p:nvPr>
        </p:nvSpPr>
        <p:spPr>
          <a:xfrm>
            <a:off x="8785224" y="4840288"/>
            <a:ext cx="358775" cy="17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8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8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8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8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8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8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8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8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8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title"/>
          </p:nvPr>
        </p:nvSpPr>
        <p:spPr>
          <a:xfrm>
            <a:off x="360000" y="231775"/>
            <a:ext cx="84240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body" idx="2"/>
          </p:nvPr>
        </p:nvSpPr>
        <p:spPr>
          <a:xfrm>
            <a:off x="360000" y="684772"/>
            <a:ext cx="84240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6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50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1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5" y="1347614"/>
            <a:ext cx="8426449" cy="2556050"/>
          </a:xfrm>
        </p:spPr>
        <p:txBody>
          <a:bodyPr numCol="2" spcCol="216000"/>
          <a:lstStyle>
            <a:lvl1pPr marL="358766" indent="-35876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19982" indent="-35999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1707655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700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4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1036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6004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166813"/>
            <a:ext cx="8426450" cy="3457575"/>
          </a:xfrm>
        </p:spPr>
        <p:txBody>
          <a:bodyPr/>
          <a:lstStyle>
            <a:lvl1pPr marL="179996" indent="-179996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59991">
              <a:defRPr/>
            </a:lvl2pPr>
            <a:lvl3pPr marL="539987">
              <a:defRPr/>
            </a:lvl3pPr>
            <a:lvl4pPr marL="719982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5959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6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7" y="1166814"/>
            <a:ext cx="842399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1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1634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6" y="1166813"/>
            <a:ext cx="1944688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4" y="1166813"/>
            <a:ext cx="626586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2665413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8" y="1166813"/>
            <a:ext cx="554513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4105276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3"/>
            <a:ext cx="4105274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5545139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3" y="1166813"/>
            <a:ext cx="2665411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3"/>
            <a:ext cx="6264638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4" y="1166813"/>
            <a:ext cx="2664187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3"/>
            <a:ext cx="554391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2" y="1166813"/>
            <a:ext cx="4104050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1166813"/>
            <a:ext cx="4104049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9" y="1166813"/>
            <a:ext cx="5543913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1166813"/>
            <a:ext cx="266418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4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7" y="3003551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5631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1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60000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3804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3003551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7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7" y="3003551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7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2800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2" y="3003551"/>
            <a:ext cx="2664187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5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4" y="3003551"/>
            <a:ext cx="2663825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4" y="1455595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4" y="3003551"/>
            <a:ext cx="2663825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4" y="1455595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3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8717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2" y="3003551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7" y="1455595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8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70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70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1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9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7307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5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5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9" y="5395280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5" y="5395280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9" y="55476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5" y="55476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5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49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4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699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0830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2571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9735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8584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1710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1872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0041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781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644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5874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2435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5200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1700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5407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0810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1156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5780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9390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8" y="5395279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4" y="5395279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8" y="55476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4" y="55476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2_Only 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"/>
          <p:cNvSpPr txBox="1">
            <a:spLocks noGrp="1"/>
          </p:cNvSpPr>
          <p:nvPr>
            <p:ph type="body" idx="1"/>
          </p:nvPr>
        </p:nvSpPr>
        <p:spPr>
          <a:xfrm>
            <a:off x="358775" y="1166813"/>
            <a:ext cx="84264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6pPr>
            <a:lvl7pPr marL="3200400" lvl="6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marL="3657600" lvl="7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"/>
          <p:cNvSpPr txBox="1">
            <a:spLocks noGrp="1"/>
          </p:cNvSpPr>
          <p:nvPr>
            <p:ph type="dt" idx="10"/>
          </p:nvPr>
        </p:nvSpPr>
        <p:spPr>
          <a:xfrm>
            <a:off x="7860508" y="4842084"/>
            <a:ext cx="743941" cy="18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27/06/2025</a:t>
            </a:r>
            <a:endParaRPr/>
          </a:p>
        </p:txBody>
      </p: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785224" y="4840288"/>
            <a:ext cx="358775" cy="17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9" name="Google Shape;339;p6"/>
          <p:cNvSpPr txBox="1">
            <a:spLocks noGrp="1"/>
          </p:cNvSpPr>
          <p:nvPr>
            <p:ph type="title"/>
          </p:nvPr>
        </p:nvSpPr>
        <p:spPr>
          <a:xfrm>
            <a:off x="360000" y="231775"/>
            <a:ext cx="842400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"/>
          <p:cNvSpPr txBox="1">
            <a:spLocks noGrp="1"/>
          </p:cNvSpPr>
          <p:nvPr>
            <p:ph type="body" idx="2"/>
          </p:nvPr>
        </p:nvSpPr>
        <p:spPr>
          <a:xfrm>
            <a:off x="360000" y="647701"/>
            <a:ext cx="84240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0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47701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083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6370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7658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(printer-friendly)">
  <p:cSld name="1_Title 3 (printer-friendly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0"/>
          <p:cNvSpPr txBox="1">
            <a:spLocks noGrp="1"/>
          </p:cNvSpPr>
          <p:nvPr>
            <p:ph type="ctrTitle"/>
          </p:nvPr>
        </p:nvSpPr>
        <p:spPr>
          <a:xfrm>
            <a:off x="358775" y="915566"/>
            <a:ext cx="842645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subTitle" idx="1"/>
          </p:nvPr>
        </p:nvSpPr>
        <p:spPr>
          <a:xfrm>
            <a:off x="358775" y="1923678"/>
            <a:ext cx="554513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dt" idx="10"/>
          </p:nvPr>
        </p:nvSpPr>
        <p:spPr>
          <a:xfrm>
            <a:off x="7860508" y="5395279"/>
            <a:ext cx="743941" cy="29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27/06/2025</a:t>
            </a:r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8785224" y="5395279"/>
            <a:ext cx="358775" cy="28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80000"/>
              </a:lnSpc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5921" y="4438611"/>
            <a:ext cx="2772543" cy="36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6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50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6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1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5" y="1347614"/>
            <a:ext cx="8426449" cy="2556050"/>
          </a:xfrm>
        </p:spPr>
        <p:txBody>
          <a:bodyPr numCol="2" spcCol="216000"/>
          <a:lstStyle>
            <a:lvl1pPr marL="358766" indent="-35876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19982" indent="-35999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69993" indent="-26999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the icon </a:t>
            </a:r>
            <a:br>
              <a:rPr lang="en-US" dirty="0"/>
            </a:br>
            <a:r>
              <a:rPr lang="en-US" dirty="0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6" y="1707655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700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4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1424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5787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166813"/>
            <a:ext cx="8426450" cy="3457575"/>
          </a:xfrm>
        </p:spPr>
        <p:txBody>
          <a:bodyPr/>
          <a:lstStyle>
            <a:lvl1pPr marL="179996" indent="-179996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59991">
              <a:defRPr/>
            </a:lvl2pPr>
            <a:lvl3pPr marL="539987">
              <a:defRPr/>
            </a:lvl3pPr>
            <a:lvl4pPr marL="719982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9369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6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7" y="1166814"/>
            <a:ext cx="842399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1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1988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6" y="1166813"/>
            <a:ext cx="1944688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4" y="1166813"/>
            <a:ext cx="626586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2665413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8" y="1166813"/>
            <a:ext cx="554513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4105276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3"/>
            <a:ext cx="4105274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5545139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3" y="1166813"/>
            <a:ext cx="2665411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7292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3"/>
            <a:ext cx="6264638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4" y="1166813"/>
            <a:ext cx="2664187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3"/>
            <a:ext cx="554391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2" y="1166813"/>
            <a:ext cx="4104050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1166813"/>
            <a:ext cx="4104049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9" y="1166813"/>
            <a:ext cx="5543913" cy="3457575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1166813"/>
            <a:ext cx="266418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4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7" y="3003551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633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1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60000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0092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2" y="3003551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7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7" y="3003551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7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417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2" y="3003551"/>
            <a:ext cx="2664187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5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4" y="3003551"/>
            <a:ext cx="2663825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4" y="1455595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4" y="3003551"/>
            <a:ext cx="2663825" cy="1620838"/>
          </a:xfrm>
        </p:spPr>
        <p:txBody>
          <a:bodyPr/>
          <a:lstStyle>
            <a:lvl5pPr marL="342892" indent="-342892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4" y="1455595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3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8312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2" y="3003551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7" y="1455595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8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70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70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1" y="3003551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892" indent="-342892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9" y="1455595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2336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5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9" y="53952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5" y="53952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5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49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448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5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9" y="5395280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5" y="5395280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9" y="5547680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5" y="5547680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2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9127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6159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1918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Division</a:t>
            </a:r>
          </a:p>
          <a:p>
            <a:pPr lvl="0"/>
            <a:r>
              <a:rPr lang="en-US" dirty="0"/>
              <a:t>Phone: +</a:t>
            </a:r>
          </a:p>
          <a:p>
            <a:pPr lvl="0"/>
            <a:r>
              <a:rPr lang="en-US" dirty="0"/>
              <a:t>Mobile: +</a:t>
            </a:r>
          </a:p>
          <a:p>
            <a:pPr lvl="0"/>
            <a:r>
              <a:rPr lang="en-US" dirty="0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8" y="5395279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2021/01/15</a:t>
            </a:r>
            <a:endParaRPr lang="en-US" dirty="0"/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4" y="5395279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8" y="55476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4" y="55476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5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49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4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699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2838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7232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2014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82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6121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7511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9702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0334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9871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4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699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 userDrawn="1"/>
        </p:nvSpPr>
        <p:spPr bwMode="gray">
          <a:xfrm>
            <a:off x="7860508" y="5395279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 userDrawn="1"/>
        </p:nvSpPr>
        <p:spPr bwMode="gray">
          <a:xfrm>
            <a:off x="8785224" y="5395279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8" y="55476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4" y="55476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804" r="34678"/>
          <a:stretch/>
        </p:blipFill>
        <p:spPr>
          <a:xfrm>
            <a:off x="363915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49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4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699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3250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5562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6417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7773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908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347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733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29096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9693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9485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4646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12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800"/>
          <a:stretch/>
        </p:blipFill>
        <p:spPr>
          <a:xfrm>
            <a:off x="363916" y="0"/>
            <a:ext cx="3252788" cy="22837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8775" y="2283718"/>
            <a:ext cx="4105275" cy="180092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Division</a:t>
            </a:r>
          </a:p>
          <a:p>
            <a:pPr lvl="0"/>
            <a:r>
              <a:rPr lang="en-US"/>
              <a:t>Phone: +</a:t>
            </a:r>
          </a:p>
          <a:p>
            <a:pPr lvl="0"/>
            <a:r>
              <a:rPr lang="en-US"/>
              <a:t>Mobile: +</a:t>
            </a:r>
          </a:p>
          <a:p>
            <a:pPr lvl="0"/>
            <a:r>
              <a:rPr lang="en-US"/>
              <a:t>your.name@exidegroup.com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6" name="Date Placeholder 17"/>
          <p:cNvSpPr txBox="1">
            <a:spLocks/>
          </p:cNvSpPr>
          <p:nvPr/>
        </p:nvSpPr>
        <p:spPr bwMode="gray">
          <a:xfrm>
            <a:off x="7860508" y="5395279"/>
            <a:ext cx="743941" cy="29247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2021/01/15</a:t>
            </a:r>
          </a:p>
        </p:txBody>
      </p:sp>
      <p:sp>
        <p:nvSpPr>
          <p:cNvPr id="17" name="Slide Number Placeholder 18"/>
          <p:cNvSpPr txBox="1">
            <a:spLocks/>
          </p:cNvSpPr>
          <p:nvPr/>
        </p:nvSpPr>
        <p:spPr bwMode="gray">
          <a:xfrm>
            <a:off x="8785224" y="5395279"/>
            <a:ext cx="358775" cy="2876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80000"/>
              </a:lnSpc>
              <a:defRPr sz="900" b="1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8012908" y="55476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937624" y="55476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1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6C81E9CF-45CD-A545-8DB2-1379BEAE8C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916" y="0"/>
            <a:ext cx="32527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AD91D2BF-19A1-A34B-A242-381D668CAE68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16" name="Grafik 8">
            <a:extLst>
              <a:ext uri="{FF2B5EF4-FFF2-40B4-BE49-F238E27FC236}">
                <a16:creationId xmlns:a16="http://schemas.microsoft.com/office/drawing/2014/main" id="{78724BDB-30AA-4E40-851F-20EEF295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5804" r="34678"/>
          <a:stretch/>
        </p:blipFill>
        <p:spPr>
          <a:xfrm>
            <a:off x="363915" y="-20538"/>
            <a:ext cx="8816597" cy="5164038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vert="horz"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6444208" y="4839721"/>
            <a:ext cx="10801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5" y="4085649"/>
            <a:ext cx="3491880" cy="10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94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915566"/>
            <a:ext cx="8426450" cy="9001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8775" y="1923678"/>
            <a:ext cx="5545138" cy="324036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/>
              <a:t>Author | Location | Date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9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8">
            <a:extLst>
              <a:ext uri="{FF2B5EF4-FFF2-40B4-BE49-F238E27FC236}">
                <a16:creationId xmlns:a16="http://schemas.microsoft.com/office/drawing/2014/main" id="{7C4F1F01-31C9-7342-81BE-118639518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7315"/>
          <a:stretch/>
        </p:blipFill>
        <p:spPr>
          <a:xfrm>
            <a:off x="363916" y="0"/>
            <a:ext cx="3252788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74" y="1347614"/>
            <a:ext cx="8426449" cy="2556050"/>
          </a:xfrm>
        </p:spPr>
        <p:txBody>
          <a:bodyPr numCol="2" spcCol="216000"/>
          <a:lstStyle>
            <a:lvl1pPr marL="358775" indent="-358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70000" indent="-27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1797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9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0" imgH="531" progId="TCLayout.ActiveDocument.1">
                  <p:embed/>
                </p:oleObj>
              </mc:Choice>
              <mc:Fallback>
                <p:oleObj name="think-cell Folie" r:id="rId3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9">
            <a:extLst>
              <a:ext uri="{FF2B5EF4-FFF2-40B4-BE49-F238E27FC236}">
                <a16:creationId xmlns:a16="http://schemas.microsoft.com/office/drawing/2014/main" id="{4BAC4CCB-1B17-0B49-B676-4893DBAD3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9431"/>
          <a:stretch/>
        </p:blipFill>
        <p:spPr>
          <a:xfrm>
            <a:off x="363916" y="0"/>
            <a:ext cx="3252788" cy="46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1707654"/>
            <a:ext cx="1944688" cy="396045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8776" y="2103699"/>
            <a:ext cx="5545138" cy="899851"/>
          </a:xfrm>
        </p:spPr>
        <p:txBody>
          <a:bodyPr bIns="0" numCol="1" spcCol="14400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8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The first topic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4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721843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8399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011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105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32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8426450" cy="3457575"/>
          </a:xfrm>
        </p:spPr>
        <p:txBody>
          <a:bodyPr/>
          <a:lstStyle>
            <a:lvl1pPr marL="18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6131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Tex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9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1226" y="1166813"/>
            <a:ext cx="842399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4804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7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5" y="1166813"/>
            <a:ext cx="1944688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519363" y="1166812"/>
            <a:ext cx="626586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278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26654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240087" y="1166812"/>
            <a:ext cx="5545137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78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4" y="1166813"/>
            <a:ext cx="4105276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679950" y="1166812"/>
            <a:ext cx="4105274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71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58773" y="1166813"/>
            <a:ext cx="5545139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19812" y="1166812"/>
            <a:ext cx="2665411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1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Subtitle/ “Main Message”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4678725" y="1166813"/>
            <a:ext cx="4105275" cy="3457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77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840538" y="1166813"/>
            <a:ext cx="1943462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6264638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78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19813" y="1166813"/>
            <a:ext cx="2664187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5543912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25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79951" y="1166813"/>
            <a:ext cx="4104050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4104049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72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66813"/>
            <a:ext cx="5543913" cy="3457575"/>
          </a:xfrm>
        </p:spPr>
        <p:txBody>
          <a:bodyPr anchor="ctr"/>
          <a:lstStyle>
            <a:lvl1pPr marL="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de-DE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</a:t>
            </a:r>
            <a:br>
              <a:rPr lang="en-US"/>
            </a:br>
            <a:r>
              <a:rPr lang="en-US"/>
              <a:t>to add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1166812"/>
            <a:ext cx="2664187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op) + Pictur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25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3" y="1166813"/>
            <a:ext cx="8423999" cy="16208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3003550"/>
            <a:ext cx="8425226" cy="1620838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4050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Top) +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11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8425224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9999" y="1166813"/>
            <a:ext cx="8425226" cy="1620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41637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60001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77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4681176" y="3003550"/>
            <a:ext cx="4104049" cy="1620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8726" y="1454813"/>
            <a:ext cx="4105274" cy="1332837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776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8725" y="1166813"/>
            <a:ext cx="4105275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4755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509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2664187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2664982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324230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3985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6" y="1167594"/>
            <a:ext cx="2664983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3985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6122623" y="3003550"/>
            <a:ext cx="2663825" cy="1620838"/>
          </a:xfrm>
        </p:spPr>
        <p:txBody>
          <a:bodyPr/>
          <a:lstStyle>
            <a:lvl5pPr marL="3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20173" y="1455594"/>
            <a:ext cx="2664620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20172" y="1167594"/>
            <a:ext cx="2664621" cy="288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1" cap="none" baseline="0" noProof="0" dirty="0" smtClean="0"/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32183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617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9641" y="3003550"/>
            <a:ext cx="194446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it-IT"/>
              <a:t>27/06/2025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58416" y="1455594"/>
            <a:ext cx="1945047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19363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16697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8417" y="1167594"/>
            <a:ext cx="194504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16697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679951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77069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7069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/>
          </p:nvPr>
        </p:nvSpPr>
        <p:spPr bwMode="gray">
          <a:xfrm>
            <a:off x="6838600" y="3003550"/>
            <a:ext cx="1944687" cy="1620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3429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835718" y="1455594"/>
            <a:ext cx="1945268" cy="1332056"/>
          </a:xfrm>
          <a:noFill/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de-DE"/>
              <a:t>Click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an </a:t>
            </a:r>
            <a:r>
              <a:rPr lang="de-DE" err="1"/>
              <a:t>image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35718" y="1167594"/>
            <a:ext cx="1945268" cy="288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 baseline="0">
                <a:solidFill>
                  <a:schemeClr val="bg2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Sub-Headlines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0000" y="684772"/>
            <a:ext cx="8424000" cy="228599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US"/>
              <a:t>Subtitle/ “Main Message”</a:t>
            </a:r>
          </a:p>
        </p:txBody>
      </p:sp>
    </p:spTree>
    <p:extLst>
      <p:ext uri="{BB962C8B-B14F-4D97-AF65-F5344CB8AC3E}">
        <p14:creationId xmlns:p14="http://schemas.microsoft.com/office/powerpoint/2010/main" val="14474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172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0" imgH="531" progId="TCLayout.ActiveDocument.1">
                  <p:embed/>
                </p:oleObj>
              </mc:Choice>
              <mc:Fallback>
                <p:oleObj name="think-cell Folie" r:id="rId4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9058FC25-A3B3-2A49-8B93-7128EBF81BFA}"/>
              </a:ext>
            </a:extLst>
          </p:cNvPr>
          <p:cNvSpPr/>
          <p:nvPr userDrawn="1"/>
        </p:nvSpPr>
        <p:spPr bwMode="gray">
          <a:xfrm>
            <a:off x="3176" y="0"/>
            <a:ext cx="9144000" cy="5143500"/>
          </a:xfrm>
          <a:prstGeom prst="rect">
            <a:avLst/>
          </a:prstGeom>
          <a:solidFill>
            <a:srgbClr val="F2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0ED"/>
              </a:solidFill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D733DD73-EA02-B644-9D63-9776BBFD2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5800"/>
          <a:stretch/>
        </p:blipFill>
        <p:spPr>
          <a:xfrm>
            <a:off x="363916" y="0"/>
            <a:ext cx="3252788" cy="2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4" y="1707654"/>
            <a:ext cx="4105276" cy="396045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5" name="Date Placeholder 17"/>
          <p:cNvSpPr>
            <a:spLocks noGrp="1"/>
          </p:cNvSpPr>
          <p:nvPr>
            <p:ph type="dt" sz="half" idx="10"/>
          </p:nvPr>
        </p:nvSpPr>
        <p:spPr bwMode="gray">
          <a:xfrm>
            <a:off x="7860508" y="5395279"/>
            <a:ext cx="743941" cy="292471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8785224" y="5395279"/>
            <a:ext cx="358775" cy="287683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1" y="4438611"/>
            <a:ext cx="2772543" cy="3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5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51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101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ags" Target="../tags/tag100.x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ags" Target="../tags/tag150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149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theme" Target="../theme/theme4.xml"/><Relationship Id="rId30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tags" Target="../tags/tag19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tags" Target="../tags/tag198.xml"/><Relationship Id="rId30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theme" Target="../theme/theme6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tags" Target="../tags/tag248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34.xml"/><Relationship Id="rId51" Type="http://schemas.openxmlformats.org/officeDocument/2006/relationships/tags" Target="../tags/tag24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67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tags" Target="../tags/tag338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tags" Target="../tags/tag33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530" imgH="531" progId="TCLayout.ActiveDocument.1">
                  <p:embed/>
                </p:oleObj>
              </mc:Choice>
              <mc:Fallback>
                <p:oleObj name="think-cell Slide" r:id="rId29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8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3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5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8" y="4842084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4" y="4840288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8" y="4870053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 dirty="0">
                  <a:solidFill>
                    <a:schemeClr val="bg1"/>
                  </a:solidFill>
                </a:rPr>
                <a:t>Split </a:t>
              </a:r>
              <a:r>
                <a:rPr lang="de-DE" sz="700" dirty="0" err="1">
                  <a:solidFill>
                    <a:schemeClr val="bg1"/>
                  </a:solidFill>
                </a:rPr>
                <a:t>of</a:t>
              </a:r>
              <a:r>
                <a:rPr lang="de-DE" sz="700" dirty="0">
                  <a:solidFill>
                    <a:schemeClr val="bg1"/>
                  </a:solidFill>
                </a:rPr>
                <a:t> 4</a:t>
              </a:r>
              <a:endParaRPr lang="en-US" sz="7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 dirty="0">
                  <a:solidFill>
                    <a:schemeClr val="bg1"/>
                  </a:solidFill>
                </a:rPr>
                <a:t>Split </a:t>
              </a:r>
              <a:r>
                <a:rPr lang="de-DE" sz="700" dirty="0" err="1">
                  <a:solidFill>
                    <a:schemeClr val="bg1"/>
                  </a:solidFill>
                </a:rPr>
                <a:t>of</a:t>
              </a:r>
              <a:r>
                <a:rPr lang="de-DE" sz="700" dirty="0">
                  <a:solidFill>
                    <a:schemeClr val="bg1"/>
                  </a:solidFill>
                </a:rPr>
                <a:t> 3</a:t>
              </a:r>
              <a:endParaRPr lang="en-US" sz="7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 dirty="0">
                  <a:solidFill>
                    <a:schemeClr val="bg1"/>
                  </a:solidFill>
                </a:rPr>
                <a:t>Split </a:t>
              </a:r>
              <a:r>
                <a:rPr lang="de-DE" sz="700" dirty="0" err="1">
                  <a:solidFill>
                    <a:schemeClr val="bg1"/>
                  </a:solidFill>
                </a:rPr>
                <a:t>of</a:t>
              </a:r>
              <a:r>
                <a:rPr lang="de-DE" sz="700" dirty="0">
                  <a:solidFill>
                    <a:schemeClr val="bg1"/>
                  </a:solidFill>
                </a:rPr>
                <a:t> 4</a:t>
              </a:r>
              <a:endParaRPr lang="en-US" sz="7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 dirty="0">
                  <a:solidFill>
                    <a:schemeClr val="bg1"/>
                  </a:solidFill>
                </a:rPr>
                <a:t>Split </a:t>
              </a:r>
              <a:r>
                <a:rPr lang="de-DE" sz="700" dirty="0" err="1">
                  <a:solidFill>
                    <a:schemeClr val="bg1"/>
                  </a:solidFill>
                </a:rPr>
                <a:t>of</a:t>
              </a:r>
              <a:r>
                <a:rPr lang="de-DE" sz="700" dirty="0">
                  <a:solidFill>
                    <a:schemeClr val="bg1"/>
                  </a:solidFill>
                </a:rPr>
                <a:t> 3</a:t>
              </a:r>
              <a:endParaRPr lang="en-US" sz="7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 dirty="0">
                  <a:solidFill>
                    <a:schemeClr val="bg1"/>
                  </a:solidFill>
                </a:rPr>
                <a:t>Split </a:t>
              </a:r>
              <a:r>
                <a:rPr lang="de-DE" sz="700" dirty="0" err="1">
                  <a:solidFill>
                    <a:schemeClr val="bg1"/>
                  </a:solidFill>
                </a:rPr>
                <a:t>of</a:t>
              </a:r>
              <a:r>
                <a:rPr lang="de-DE" sz="700" dirty="0">
                  <a:solidFill>
                    <a:schemeClr val="bg1"/>
                  </a:solidFill>
                </a:rPr>
                <a:t> 4</a:t>
              </a:r>
              <a:endParaRPr lang="en-US" sz="7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28843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726" r:id="rId7"/>
    <p:sldLayoutId id="2147483784" r:id="rId8"/>
    <p:sldLayoutId id="2147483727" r:id="rId9"/>
    <p:sldLayoutId id="2147483729" r:id="rId10"/>
    <p:sldLayoutId id="2147483704" r:id="rId11"/>
    <p:sldLayoutId id="2147483708" r:id="rId12"/>
    <p:sldLayoutId id="2147483709" r:id="rId13"/>
    <p:sldLayoutId id="2147483710" r:id="rId14"/>
    <p:sldLayoutId id="2147483716" r:id="rId15"/>
    <p:sldLayoutId id="2147483717" r:id="rId16"/>
    <p:sldLayoutId id="2147483718" r:id="rId17"/>
    <p:sldLayoutId id="2147483719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16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530" imgH="531" progId="TCLayout.ActiveDocument.1">
                  <p:embed/>
                </p:oleObj>
              </mc:Choice>
              <mc:Fallback>
                <p:oleObj name="think-cell Folie" r:id="rId29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8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3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5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8" y="4842084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4" y="4840288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8" y="4870053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28843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530" imgH="531" progId="TCLayout.ActiveDocument.1">
                  <p:embed/>
                </p:oleObj>
              </mc:Choice>
              <mc:Fallback>
                <p:oleObj name="think-cell Slide" r:id="rId29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8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gray">
          <a:xfrm>
            <a:off x="-146306" y="-152973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5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2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7860508" y="4842084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85224" y="4840288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/>
        </p:nvSpPr>
        <p:spPr bwMode="gray">
          <a:xfrm>
            <a:off x="4677568" y="4870053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28843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530" imgH="531" progId="TCLayout.ActiveDocument.1">
                  <p:embed/>
                </p:oleObj>
              </mc:Choice>
              <mc:Fallback>
                <p:oleObj name="think-cell Folie" r:id="rId30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3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5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8" y="4842084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4" y="4840288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8" y="4870053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28843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530" imgH="531" progId="TCLayout.ActiveDocument.1">
                  <p:embed/>
                </p:oleObj>
              </mc:Choice>
              <mc:Fallback>
                <p:oleObj name="think-cell Slide" r:id="rId29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8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2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6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9" y="4842085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5" y="4840289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9" y="4870054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8844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4" indent="-179384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66" indent="-179384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87" indent="-179996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1" indent="-268281" algn="l" defTabSz="914378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987" indent="-269993" algn="l" defTabSz="914378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37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8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3" imgW="530" imgH="531" progId="TCLayout.ActiveDocument.1">
                  <p:embed/>
                </p:oleObj>
              </mc:Choice>
              <mc:Fallback>
                <p:oleObj name="think-cell Folie" r:id="rId53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5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3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5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8" y="4842084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4" y="4840288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8" y="4870053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28843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  <p:sldLayoutId id="2147484079" r:id="rId24"/>
    <p:sldLayoutId id="2147484080" r:id="rId25"/>
    <p:sldLayoutId id="2147484081" r:id="rId26"/>
    <p:sldLayoutId id="2147484082" r:id="rId27"/>
    <p:sldLayoutId id="2147484083" r:id="rId28"/>
    <p:sldLayoutId id="2147484084" r:id="rId29"/>
    <p:sldLayoutId id="2147484085" r:id="rId30"/>
    <p:sldLayoutId id="2147484086" r:id="rId31"/>
    <p:sldLayoutId id="2147484087" r:id="rId32"/>
    <p:sldLayoutId id="2147484088" r:id="rId33"/>
    <p:sldLayoutId id="2147484089" r:id="rId34"/>
    <p:sldLayoutId id="2147484090" r:id="rId35"/>
    <p:sldLayoutId id="2147484091" r:id="rId36"/>
    <p:sldLayoutId id="2147484092" r:id="rId37"/>
    <p:sldLayoutId id="2147484093" r:id="rId38"/>
    <p:sldLayoutId id="2147484094" r:id="rId39"/>
    <p:sldLayoutId id="2147484095" r:id="rId40"/>
    <p:sldLayoutId id="2147484096" r:id="rId41"/>
    <p:sldLayoutId id="2147484097" r:id="rId42"/>
    <p:sldLayoutId id="2147484098" r:id="rId43"/>
    <p:sldLayoutId id="2147484099" r:id="rId44"/>
    <p:sldLayoutId id="2147484100" r:id="rId45"/>
    <p:sldLayoutId id="2147484101" r:id="rId46"/>
    <p:sldLayoutId id="2147484102" r:id="rId47"/>
    <p:sldLayoutId id="2147484103" r:id="rId48"/>
    <p:sldLayoutId id="2147484104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8" indent="-268288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6648990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530" imgH="531" progId="TCLayout.ActiveDocument.1">
                  <p:embed/>
                </p:oleObj>
              </mc:Choice>
              <mc:Fallback>
                <p:oleObj name="think-cell Slide" r:id="rId29" imgW="530" imgH="53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8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-146306" y="-152972"/>
            <a:ext cx="9436612" cy="5449447"/>
            <a:chOff x="-146306" y="-152973"/>
            <a:chExt cx="9436612" cy="5449447"/>
          </a:xfrm>
        </p:grpSpPr>
        <p:grpSp>
          <p:nvGrpSpPr>
            <p:cNvPr id="66" name="Group 65"/>
            <p:cNvGrpSpPr/>
            <p:nvPr userDrawn="1"/>
          </p:nvGrpSpPr>
          <p:grpSpPr bwMode="gray">
            <a:xfrm>
              <a:off x="329009" y="-152973"/>
              <a:ext cx="8483601" cy="48772"/>
              <a:chOff x="329009" y="-144022"/>
              <a:chExt cx="8483601" cy="48772"/>
            </a:xfrm>
          </p:grpSpPr>
          <p:sp>
            <p:nvSpPr>
              <p:cNvPr id="8" name="Isosceles Triangle 7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Isosceles Triangle 61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Isosceles Triangle 62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Isosceles Triangle 63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Isosceles Triangle 64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7" name="Isosceles Triangle 66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8" name="Isosceles Triangle 67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9" name="Isosceles Triangle 68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0" name="Isosceles Triangle 69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1" name="Isosceles Triangle 70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2" name="Isosceles Triangle 71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3" name="Isosceles Triangle 72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 bwMode="gray">
            <a:xfrm flipV="1">
              <a:off x="329009" y="5247702"/>
              <a:ext cx="8483601" cy="48772"/>
              <a:chOff x="329009" y="-144022"/>
              <a:chExt cx="8483601" cy="48772"/>
            </a:xfrm>
          </p:grpSpPr>
          <p:sp>
            <p:nvSpPr>
              <p:cNvPr id="75" name="Isosceles Triangle 74"/>
              <p:cNvSpPr/>
              <p:nvPr userDrawn="1"/>
            </p:nvSpPr>
            <p:spPr bwMode="gray">
              <a:xfrm rot="10800000">
                <a:off x="329009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Isosceles Triangle 75"/>
              <p:cNvSpPr/>
              <p:nvPr userDrawn="1"/>
            </p:nvSpPr>
            <p:spPr bwMode="gray">
              <a:xfrm rot="10800000">
                <a:off x="22713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Isosceles Triangle 76"/>
              <p:cNvSpPr/>
              <p:nvPr userDrawn="1"/>
            </p:nvSpPr>
            <p:spPr bwMode="gray">
              <a:xfrm rot="10800000">
                <a:off x="248721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8" name="Isosceles Triangle 77"/>
              <p:cNvSpPr/>
              <p:nvPr userDrawn="1"/>
            </p:nvSpPr>
            <p:spPr bwMode="gray">
              <a:xfrm rot="10800000">
                <a:off x="299204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Isosceles Triangle 78"/>
              <p:cNvSpPr/>
              <p:nvPr userDrawn="1"/>
            </p:nvSpPr>
            <p:spPr bwMode="gray">
              <a:xfrm rot="10800000">
                <a:off x="321032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Isosceles Triangle 79"/>
              <p:cNvSpPr/>
              <p:nvPr userDrawn="1"/>
            </p:nvSpPr>
            <p:spPr bwMode="gray">
              <a:xfrm rot="10800000">
                <a:off x="4434284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1" name="Isosceles Triangle 80"/>
              <p:cNvSpPr/>
              <p:nvPr userDrawn="1"/>
            </p:nvSpPr>
            <p:spPr bwMode="gray">
              <a:xfrm rot="10800000">
                <a:off x="4647803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2" name="Isosceles Triangle 81"/>
              <p:cNvSpPr/>
              <p:nvPr userDrawn="1"/>
            </p:nvSpPr>
            <p:spPr bwMode="gray">
              <a:xfrm rot="10800000">
                <a:off x="58717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3" name="Isosceles Triangle 82"/>
              <p:cNvSpPr/>
              <p:nvPr userDrawn="1"/>
            </p:nvSpPr>
            <p:spPr bwMode="gray">
              <a:xfrm rot="10800000">
                <a:off x="6087666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4" name="Isosceles Triangle 83"/>
              <p:cNvSpPr/>
              <p:nvPr userDrawn="1"/>
            </p:nvSpPr>
            <p:spPr bwMode="gray">
              <a:xfrm rot="10800000">
                <a:off x="6592491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5" name="Isosceles Triangle 84"/>
              <p:cNvSpPr/>
              <p:nvPr userDrawn="1"/>
            </p:nvSpPr>
            <p:spPr bwMode="gray">
              <a:xfrm rot="10800000">
                <a:off x="6810772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6" name="Isosceles Triangle 85"/>
              <p:cNvSpPr/>
              <p:nvPr userDrawn="1"/>
            </p:nvSpPr>
            <p:spPr bwMode="gray">
              <a:xfrm rot="10800000">
                <a:off x="8753078" y="-14402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 bwMode="gray">
            <a:xfrm>
              <a:off x="-146306" y="199628"/>
              <a:ext cx="48772" cy="4670426"/>
              <a:chOff x="-168051" y="199628"/>
              <a:chExt cx="48772" cy="4670426"/>
            </a:xfrm>
          </p:grpSpPr>
          <p:sp>
            <p:nvSpPr>
              <p:cNvPr id="89" name="Isosceles Triangle 88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2" name="Isosceles Triangle 91"/>
              <p:cNvSpPr/>
              <p:nvPr userDrawn="1"/>
            </p:nvSpPr>
            <p:spPr bwMode="gray">
              <a:xfrm rot="5400000" flipH="1">
                <a:off x="-173431" y="1142427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3" name="Isosceles Triangle 92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9" name="Isosceles Triangle 98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0" name="Isosceles Triangle 99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1" name="Isosceles Triangle 100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 bwMode="gray">
            <a:xfrm flipH="1">
              <a:off x="9241534" y="199628"/>
              <a:ext cx="48772" cy="4670426"/>
              <a:chOff x="-168051" y="199628"/>
              <a:chExt cx="48772" cy="4670426"/>
            </a:xfrm>
          </p:grpSpPr>
          <p:sp>
            <p:nvSpPr>
              <p:cNvPr id="95" name="Isosceles Triangle 94"/>
              <p:cNvSpPr/>
              <p:nvPr userDrawn="1"/>
            </p:nvSpPr>
            <p:spPr bwMode="gray">
              <a:xfrm rot="5400000" flipH="1">
                <a:off x="-173431" y="20500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6" name="Isosceles Triangle 95"/>
              <p:cNvSpPr/>
              <p:nvPr userDrawn="1"/>
            </p:nvSpPr>
            <p:spPr bwMode="gray">
              <a:xfrm rot="5400000" flipH="1">
                <a:off x="-173431" y="1142428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7" name="Isosceles Triangle 96"/>
              <p:cNvSpPr/>
              <p:nvPr userDrawn="1"/>
            </p:nvSpPr>
            <p:spPr bwMode="gray">
              <a:xfrm rot="5400000" flipH="1">
                <a:off x="-173431" y="2763264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8" name="Isosceles Triangle 97"/>
              <p:cNvSpPr/>
              <p:nvPr userDrawn="1"/>
            </p:nvSpPr>
            <p:spPr bwMode="gray">
              <a:xfrm rot="5400000" flipH="1">
                <a:off x="-173431" y="2976783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4" name="Isosceles Triangle 103"/>
              <p:cNvSpPr/>
              <p:nvPr userDrawn="1"/>
            </p:nvSpPr>
            <p:spPr bwMode="gray">
              <a:xfrm rot="5400000" flipH="1">
                <a:off x="-173431" y="4597621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Isosceles Triangle 105"/>
              <p:cNvSpPr/>
              <p:nvPr userDrawn="1"/>
            </p:nvSpPr>
            <p:spPr bwMode="gray">
              <a:xfrm rot="5400000" flipH="1">
                <a:off x="-173431" y="4815902"/>
                <a:ext cx="59532" cy="4877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231776"/>
            <a:ext cx="8424000" cy="415925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166813"/>
            <a:ext cx="8424000" cy="3457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2" name="Date Placehold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860509" y="4842085"/>
            <a:ext cx="743941" cy="182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/>
              <a:t>27/06/2025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785225" y="4840289"/>
            <a:ext cx="358775" cy="1797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8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5BED2BDD-B4A9-4A38-9968-5E05590B8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Footer Placeholder 4"/>
          <p:cNvSpPr txBox="1">
            <a:spLocks/>
          </p:cNvSpPr>
          <p:nvPr userDrawn="1"/>
        </p:nvSpPr>
        <p:spPr bwMode="gray">
          <a:xfrm>
            <a:off x="4677569" y="4870054"/>
            <a:ext cx="3085405" cy="1499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80000"/>
              </a:lnSpc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Company Confidential   |</a:t>
            </a: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2177257" y="-373856"/>
            <a:ext cx="468312" cy="137008"/>
            <a:chOff x="2177257" y="-373856"/>
            <a:chExt cx="468312" cy="137008"/>
          </a:xfrm>
        </p:grpSpPr>
        <p:cxnSp>
          <p:nvCxnSpPr>
            <p:cNvPr id="43" name="Straight Connector 4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 bwMode="gray">
          <a:xfrm>
            <a:off x="2897188" y="-373856"/>
            <a:ext cx="468312" cy="137008"/>
            <a:chOff x="2177257" y="-373856"/>
            <a:chExt cx="468312" cy="137008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 bwMode="gray">
          <a:xfrm>
            <a:off x="4335463" y="-373856"/>
            <a:ext cx="468312" cy="137008"/>
            <a:chOff x="2177257" y="-373856"/>
            <a:chExt cx="468312" cy="137008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 bwMode="gray">
          <a:xfrm>
            <a:off x="5776799" y="-373856"/>
            <a:ext cx="468312" cy="137008"/>
            <a:chOff x="2177257" y="-373856"/>
            <a:chExt cx="468312" cy="1370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3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 bwMode="gray">
          <a:xfrm>
            <a:off x="6499260" y="-373856"/>
            <a:ext cx="468312" cy="137008"/>
            <a:chOff x="2177257" y="-373856"/>
            <a:chExt cx="468312" cy="137008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>
              <a:off x="2303463" y="-236848"/>
              <a:ext cx="2159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 bwMode="gray">
            <a:xfrm>
              <a:off x="2177257" y="-373856"/>
              <a:ext cx="468312" cy="13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700">
                  <a:solidFill>
                    <a:schemeClr val="bg1"/>
                  </a:solidFill>
                </a:rPr>
                <a:t>Split </a:t>
              </a:r>
              <a:r>
                <a:rPr lang="de-DE" sz="700" err="1">
                  <a:solidFill>
                    <a:schemeClr val="bg1"/>
                  </a:solidFill>
                </a:rPr>
                <a:t>of</a:t>
              </a:r>
              <a:r>
                <a:rPr lang="de-DE" sz="700">
                  <a:solidFill>
                    <a:schemeClr val="bg1"/>
                  </a:solidFill>
                </a:rPr>
                <a:t> 4</a:t>
              </a:r>
              <a:endParaRPr lang="en-US" sz="700" err="1">
                <a:solidFill>
                  <a:schemeClr val="bg1"/>
                </a:solidFill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8844"/>
            <a:ext cx="1555646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  <p:sldLayoutId id="2147484123" r:id="rId18"/>
    <p:sldLayoutId id="2147484124" r:id="rId19"/>
    <p:sldLayoutId id="2147484125" r:id="rId20"/>
    <p:sldLayoutId id="2147484126" r:id="rId21"/>
    <p:sldLayoutId id="2147484127" r:id="rId22"/>
    <p:sldLayoutId id="2147484128" r:id="rId23"/>
    <p:sldLayoutId id="2147484129" r:id="rId24"/>
    <p:sldLayoutId id="214748413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4" indent="-179384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66" indent="-179384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87" indent="-179996" algn="l" defTabSz="914378" rtl="0" eaLnBrk="1" latinLnBrk="0" hangingPunct="1">
        <a:spcBef>
          <a:spcPts val="300"/>
        </a:spcBef>
        <a:spcAft>
          <a:spcPts val="300"/>
        </a:spcAft>
        <a:buClr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81" indent="-268281" algn="l" defTabSz="914378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987" indent="-269993" algn="l" defTabSz="914378" rtl="0" eaLnBrk="1" latinLnBrk="0" hangingPunct="1">
        <a:spcBef>
          <a:spcPts val="300"/>
        </a:spcBef>
        <a:spcAft>
          <a:spcPts val="300"/>
        </a:spcAft>
        <a:buClrTx/>
        <a:buFont typeface="+mj-lt"/>
        <a:buAutoNum type="alphaL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37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8" rtl="0" eaLnBrk="1" latinLnBrk="0" hangingPunct="1"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16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182.xml"/><Relationship Id="rId7" Type="http://schemas.openxmlformats.org/officeDocument/2006/relationships/image" Target="../media/image17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7" Type="http://schemas.openxmlformats.org/officeDocument/2006/relationships/image" Target="../media/image19.jpe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182.xml"/><Relationship Id="rId7" Type="http://schemas.openxmlformats.org/officeDocument/2006/relationships/diagramData" Target="../diagrams/data2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27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6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7" Type="http://schemas.openxmlformats.org/officeDocument/2006/relationships/chart" Target="../charts/chart1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7" Type="http://schemas.openxmlformats.org/officeDocument/2006/relationships/image" Target="../media/image8.jpe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2.xml"/><Relationship Id="rId7" Type="http://schemas.openxmlformats.org/officeDocument/2006/relationships/image" Target="../media/image1.emf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pPr>
              <a:lnSpc>
                <a:spcPct val="100000"/>
              </a:lnSpc>
            </a:pPr>
            <a:br>
              <a:rPr lang="en-US" dirty="0"/>
            </a:br>
            <a:r>
              <a:rPr lang="en-US" dirty="0"/>
              <a:t>Carbon Footprint of lead bases batteries</a:t>
            </a:r>
            <a:br>
              <a:rPr lang="en-US" dirty="0"/>
            </a:br>
            <a:r>
              <a:rPr lang="en-US" sz="2400" i="1" dirty="0"/>
              <a:t>Requirements, methods and reduction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2123094"/>
            <a:ext cx="6280353" cy="532557"/>
          </a:xfrm>
        </p:spPr>
        <p:txBody>
          <a:bodyPr/>
          <a:lstStyle/>
          <a:p>
            <a:r>
              <a:rPr lang="en-US" dirty="0"/>
              <a:t>ILA Pb 2025, Amsterdam | Georg </a:t>
            </a:r>
            <a:r>
              <a:rPr lang="en-US" dirty="0" err="1"/>
              <a:t>Meckl</a:t>
            </a:r>
            <a:r>
              <a:rPr lang="en-US" dirty="0"/>
              <a:t> | 27</a:t>
            </a:r>
            <a:r>
              <a:rPr lang="en-US" baseline="30000" dirty="0"/>
              <a:t>th</a:t>
            </a:r>
            <a:r>
              <a:rPr lang="en-US" dirty="0"/>
              <a:t> of June 2025</a:t>
            </a:r>
          </a:p>
        </p:txBody>
      </p:sp>
    </p:spTree>
    <p:extLst>
      <p:ext uri="{BB962C8B-B14F-4D97-AF65-F5344CB8AC3E}">
        <p14:creationId xmlns:p14="http://schemas.microsoft.com/office/powerpoint/2010/main" val="2548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668C-DA91-C24B-C069-F581F79E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38C58C-A960-ABBA-CB65-4E3988007D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23742" y="4857489"/>
            <a:ext cx="743941" cy="182725"/>
          </a:xfrm>
        </p:spPr>
        <p:txBody>
          <a:bodyPr/>
          <a:lstStyle/>
          <a:p>
            <a:pPr defTabSz="914378">
              <a:defRPr/>
            </a:pPr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0A28EAD-465B-8D0A-84E1-941EC245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7180"/>
            <a:ext cx="8424000" cy="415925"/>
          </a:xfrm>
        </p:spPr>
        <p:txBody>
          <a:bodyPr/>
          <a:lstStyle/>
          <a:p>
            <a:r>
              <a:rPr lang="en-US" dirty="0"/>
              <a:t>Modelling of a Lead Based Battery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7D6E47-4250-BA70-0718-E932874EB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715830"/>
            <a:ext cx="8424000" cy="228599"/>
          </a:xfrm>
        </p:spPr>
        <p:txBody>
          <a:bodyPr/>
          <a:lstStyle/>
          <a:p>
            <a:r>
              <a:rPr lang="es-ES" dirty="0"/>
              <a:t>It is all about input and output flows – simplified PCF Model for lead based forklift battery</a:t>
            </a:r>
            <a:endParaRPr lang="en-US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10EB944-1D81-32E9-D258-0842DE92022C}"/>
              </a:ext>
            </a:extLst>
          </p:cNvPr>
          <p:cNvSpPr/>
          <p:nvPr/>
        </p:nvSpPr>
        <p:spPr bwMode="gray">
          <a:xfrm>
            <a:off x="357153" y="1784855"/>
            <a:ext cx="8470094" cy="17661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72000" rtlCol="0" anchor="ctr"/>
          <a:lstStyle/>
          <a:p>
            <a:pPr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000" b="1" dirty="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2AC708C-79FF-6BC5-D387-7EDC6BAB6D84}"/>
              </a:ext>
            </a:extLst>
          </p:cNvPr>
          <p:cNvCxnSpPr>
            <a:cxnSpLocks/>
            <a:stCxn id="10" idx="2"/>
          </p:cNvCxnSpPr>
          <p:nvPr/>
        </p:nvCxnSpPr>
        <p:spPr bwMode="gray">
          <a:xfrm>
            <a:off x="961883" y="1277100"/>
            <a:ext cx="0" cy="633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00B4412-7601-13F1-3440-AE7D5C9A2FCE}"/>
              </a:ext>
            </a:extLst>
          </p:cNvPr>
          <p:cNvCxnSpPr>
            <a:cxnSpLocks/>
          </p:cNvCxnSpPr>
          <p:nvPr/>
        </p:nvCxnSpPr>
        <p:spPr bwMode="gray">
          <a:xfrm>
            <a:off x="5322484" y="1441922"/>
            <a:ext cx="0" cy="13127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C52268E-B03B-7560-3170-B5FF897FA944}"/>
              </a:ext>
            </a:extLst>
          </p:cNvPr>
          <p:cNvCxnSpPr>
            <a:cxnSpLocks/>
          </p:cNvCxnSpPr>
          <p:nvPr/>
        </p:nvCxnSpPr>
        <p:spPr bwMode="gray">
          <a:xfrm>
            <a:off x="2464366" y="1266290"/>
            <a:ext cx="0" cy="938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A763843-F298-36B8-E1B3-4C918DD92EA3}"/>
              </a:ext>
            </a:extLst>
          </p:cNvPr>
          <p:cNvCxnSpPr>
            <a:cxnSpLocks/>
          </p:cNvCxnSpPr>
          <p:nvPr/>
        </p:nvCxnSpPr>
        <p:spPr bwMode="gray">
          <a:xfrm>
            <a:off x="6644920" y="1466246"/>
            <a:ext cx="0" cy="12705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BEA3445-DADD-21D6-AF14-AF644EA0B64B}"/>
              </a:ext>
            </a:extLst>
          </p:cNvPr>
          <p:cNvCxnSpPr>
            <a:cxnSpLocks/>
          </p:cNvCxnSpPr>
          <p:nvPr/>
        </p:nvCxnSpPr>
        <p:spPr bwMode="gray">
          <a:xfrm>
            <a:off x="8236576" y="1699581"/>
            <a:ext cx="0" cy="1546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3322B62-1B74-B526-9700-E083E235F4AF}"/>
              </a:ext>
            </a:extLst>
          </p:cNvPr>
          <p:cNvCxnSpPr>
            <a:cxnSpLocks/>
          </p:cNvCxnSpPr>
          <p:nvPr/>
        </p:nvCxnSpPr>
        <p:spPr bwMode="gray">
          <a:xfrm>
            <a:off x="5599474" y="1658489"/>
            <a:ext cx="0" cy="11022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77FD9AA-3ABD-43B8-AC75-23B21FFF8384}"/>
              </a:ext>
            </a:extLst>
          </p:cNvPr>
          <p:cNvCxnSpPr>
            <a:cxnSpLocks/>
            <a:endCxn id="56" idx="0"/>
          </p:cNvCxnSpPr>
          <p:nvPr/>
        </p:nvCxnSpPr>
        <p:spPr bwMode="gray">
          <a:xfrm flipH="1">
            <a:off x="5044798" y="1243430"/>
            <a:ext cx="4335" cy="1511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FD832DD-8663-5FF0-11D8-0D67EDE8E7EE}"/>
              </a:ext>
            </a:extLst>
          </p:cNvPr>
          <p:cNvCxnSpPr>
            <a:cxnSpLocks/>
          </p:cNvCxnSpPr>
          <p:nvPr/>
        </p:nvCxnSpPr>
        <p:spPr bwMode="gray">
          <a:xfrm>
            <a:off x="3898818" y="1416646"/>
            <a:ext cx="0" cy="785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CD2AF82-EEF8-0D1A-0576-244BBD424D63}"/>
              </a:ext>
            </a:extLst>
          </p:cNvPr>
          <p:cNvCxnSpPr>
            <a:cxnSpLocks/>
          </p:cNvCxnSpPr>
          <p:nvPr/>
        </p:nvCxnSpPr>
        <p:spPr bwMode="gray">
          <a:xfrm flipH="1">
            <a:off x="3201767" y="1213497"/>
            <a:ext cx="1" cy="1009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CAD3B096-D64F-A3F5-631B-5561CC991878}"/>
              </a:ext>
            </a:extLst>
          </p:cNvPr>
          <p:cNvSpPr txBox="1"/>
          <p:nvPr/>
        </p:nvSpPr>
        <p:spPr bwMode="gray">
          <a:xfrm>
            <a:off x="539552" y="1887492"/>
            <a:ext cx="1836000" cy="215444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Arial"/>
              </a:rPr>
              <a:t>Lead oxide production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68BE448-8B7E-D649-2C37-DAE6C9028200}"/>
              </a:ext>
            </a:extLst>
          </p:cNvPr>
          <p:cNvSpPr txBox="1"/>
          <p:nvPr/>
        </p:nvSpPr>
        <p:spPr bwMode="gray">
          <a:xfrm>
            <a:off x="1266597" y="2192343"/>
            <a:ext cx="1440052" cy="246221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</a:rPr>
              <a:t>Grid manufacturing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31BD0A9-34D6-EA2D-F287-A1ED784044AC}"/>
              </a:ext>
            </a:extLst>
          </p:cNvPr>
          <p:cNvSpPr txBox="1"/>
          <p:nvPr/>
        </p:nvSpPr>
        <p:spPr bwMode="gray">
          <a:xfrm>
            <a:off x="5902092" y="2754710"/>
            <a:ext cx="1132209" cy="246221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</a:rPr>
              <a:t>Formation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C7DFA51-DBE6-1B16-1429-AD42A07EDEC4}"/>
              </a:ext>
            </a:extLst>
          </p:cNvPr>
          <p:cNvSpPr txBox="1"/>
          <p:nvPr/>
        </p:nvSpPr>
        <p:spPr bwMode="gray">
          <a:xfrm>
            <a:off x="3092535" y="2222540"/>
            <a:ext cx="1737990" cy="40011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Paste Mixing,  Pasting &amp; Drying, Curing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3DD9942-D49A-ACCE-210F-ED46305CDF8A}"/>
              </a:ext>
            </a:extLst>
          </p:cNvPr>
          <p:cNvSpPr txBox="1"/>
          <p:nvPr/>
        </p:nvSpPr>
        <p:spPr bwMode="gray">
          <a:xfrm>
            <a:off x="6211111" y="3257233"/>
            <a:ext cx="2393339" cy="215444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Tray Assembly for truck batteries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E82F66C-FC40-F8D7-E3BD-9B5CCDE93BF7}"/>
              </a:ext>
            </a:extLst>
          </p:cNvPr>
          <p:cNvSpPr txBox="1"/>
          <p:nvPr/>
        </p:nvSpPr>
        <p:spPr bwMode="gray">
          <a:xfrm>
            <a:off x="4398682" y="2754710"/>
            <a:ext cx="1292232" cy="246221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</a:rPr>
              <a:t>Assembly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18E6C7D-D4B6-0DEE-B768-F339B9E76B1F}"/>
              </a:ext>
            </a:extLst>
          </p:cNvPr>
          <p:cNvGrpSpPr/>
          <p:nvPr/>
        </p:nvGrpSpPr>
        <p:grpSpPr>
          <a:xfrm>
            <a:off x="493832" y="1061508"/>
            <a:ext cx="8488809" cy="610260"/>
            <a:chOff x="539552" y="908944"/>
            <a:chExt cx="8488809" cy="610260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6709B158-C4F6-20F1-79B3-2738C2667C2F}"/>
                </a:ext>
              </a:extLst>
            </p:cNvPr>
            <p:cNvSpPr/>
            <p:nvPr/>
          </p:nvSpPr>
          <p:spPr bwMode="gray">
            <a:xfrm>
              <a:off x="2668649" y="940708"/>
              <a:ext cx="2161875" cy="1682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Additives; Fibers; </a:t>
              </a:r>
              <a:r>
                <a:rPr lang="en-US" sz="800" b="1" dirty="0" err="1">
                  <a:solidFill>
                    <a:schemeClr val="bg1"/>
                  </a:solidFill>
                  <a:latin typeface="Arial"/>
                </a:rPr>
                <a:t>Water,Sulphuric</a:t>
              </a: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 Acid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3778114-1E26-CC81-0CE6-BDA718BFD572}"/>
                </a:ext>
              </a:extLst>
            </p:cNvPr>
            <p:cNvSpPr/>
            <p:nvPr/>
          </p:nvSpPr>
          <p:spPr bwMode="gray">
            <a:xfrm>
              <a:off x="539552" y="908944"/>
              <a:ext cx="936102" cy="21559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Refined Lead 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BD912EAE-D528-B4AE-C89B-AA34C47539BB}"/>
                </a:ext>
              </a:extLst>
            </p:cNvPr>
            <p:cNvSpPr/>
            <p:nvPr/>
          </p:nvSpPr>
          <p:spPr bwMode="gray">
            <a:xfrm>
              <a:off x="1500826" y="908944"/>
              <a:ext cx="1080000" cy="2110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Lead Alloys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7BFD106D-C75E-308A-BA2D-A1160941C37E}"/>
                </a:ext>
              </a:extLst>
            </p:cNvPr>
            <p:cNvSpPr/>
            <p:nvPr/>
          </p:nvSpPr>
          <p:spPr bwMode="gray">
            <a:xfrm>
              <a:off x="6531442" y="1145611"/>
              <a:ext cx="1214153" cy="1864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Sulfuric Acid; Water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C1712FF2-FF3D-B284-863C-B5B35A9A7E5A}"/>
                </a:ext>
              </a:extLst>
            </p:cNvPr>
            <p:cNvSpPr/>
            <p:nvPr/>
          </p:nvSpPr>
          <p:spPr bwMode="gray">
            <a:xfrm>
              <a:off x="5537337" y="1347972"/>
              <a:ext cx="936102" cy="1682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Separator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AB702D79-53EF-2857-1ACD-1394453C059B}"/>
                </a:ext>
              </a:extLst>
            </p:cNvPr>
            <p:cNvSpPr/>
            <p:nvPr/>
          </p:nvSpPr>
          <p:spPr bwMode="gray">
            <a:xfrm>
              <a:off x="5283260" y="1131948"/>
              <a:ext cx="1075705" cy="1769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Box, lid, valves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886A27BC-58D8-EEAF-1981-AEB39C8CF127}"/>
                </a:ext>
              </a:extLst>
            </p:cNvPr>
            <p:cNvSpPr/>
            <p:nvPr/>
          </p:nvSpPr>
          <p:spPr bwMode="gray">
            <a:xfrm>
              <a:off x="4854640" y="947161"/>
              <a:ext cx="1836000" cy="16656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COS alloy, bushings; posts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5C671D95-FCFA-1DCB-AF0A-8B12C68C34B2}"/>
                </a:ext>
              </a:extLst>
            </p:cNvPr>
            <p:cNvSpPr/>
            <p:nvPr/>
          </p:nvSpPr>
          <p:spPr bwMode="gray">
            <a:xfrm>
              <a:off x="3427891" y="1153799"/>
              <a:ext cx="1054966" cy="17865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Steam</a:t>
              </a:r>
            </a:p>
          </p:txBody>
        </p:sp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08025759-2952-80D2-FE77-9BD4A9731CCB}"/>
                </a:ext>
              </a:extLst>
            </p:cNvPr>
            <p:cNvSpPr/>
            <p:nvPr/>
          </p:nvSpPr>
          <p:spPr bwMode="gray">
            <a:xfrm>
              <a:off x="8092259" y="1350967"/>
              <a:ext cx="936102" cy="1682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 err="1">
                  <a:solidFill>
                    <a:schemeClr val="bg1"/>
                  </a:solidFill>
                  <a:latin typeface="Arial"/>
                </a:rPr>
                <a:t>Auxilliaries</a:t>
              </a:r>
              <a:endParaRPr lang="en-US" sz="8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7" name="Rechteck: abgerundete Ecken 76">
              <a:extLst>
                <a:ext uri="{FF2B5EF4-FFF2-40B4-BE49-F238E27FC236}">
                  <a16:creationId xmlns:a16="http://schemas.microsoft.com/office/drawing/2014/main" id="{3C4FA8ED-947E-FB80-02FF-BAE632E914A4}"/>
                </a:ext>
              </a:extLst>
            </p:cNvPr>
            <p:cNvSpPr/>
            <p:nvPr/>
          </p:nvSpPr>
          <p:spPr bwMode="gray">
            <a:xfrm>
              <a:off x="7939694" y="1153799"/>
              <a:ext cx="701152" cy="1769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Plugs</a:t>
              </a:r>
            </a:p>
          </p:txBody>
        </p:sp>
        <p:sp>
          <p:nvSpPr>
            <p:cNvPr id="78" name="Rechteck: abgerundete Ecken 77">
              <a:extLst>
                <a:ext uri="{FF2B5EF4-FFF2-40B4-BE49-F238E27FC236}">
                  <a16:creationId xmlns:a16="http://schemas.microsoft.com/office/drawing/2014/main" id="{79CE3F7F-5D5B-24D1-1FAE-FDFBFDA94567}"/>
                </a:ext>
              </a:extLst>
            </p:cNvPr>
            <p:cNvSpPr/>
            <p:nvPr/>
          </p:nvSpPr>
          <p:spPr bwMode="gray">
            <a:xfrm>
              <a:off x="7804440" y="947205"/>
              <a:ext cx="834299" cy="16656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Arial"/>
                </a:rPr>
                <a:t>Cables</a:t>
              </a:r>
            </a:p>
          </p:txBody>
        </p:sp>
      </p:grp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C5A55FD7-9774-BC1D-F2D4-1B90221052DE}"/>
              </a:ext>
            </a:extLst>
          </p:cNvPr>
          <p:cNvCxnSpPr>
            <a:cxnSpLocks/>
          </p:cNvCxnSpPr>
          <p:nvPr/>
        </p:nvCxnSpPr>
        <p:spPr bwMode="gray">
          <a:xfrm>
            <a:off x="7818210" y="1261180"/>
            <a:ext cx="5532" cy="1984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AD7C586-8AC0-9B90-0618-1EBB73175113}"/>
              </a:ext>
            </a:extLst>
          </p:cNvPr>
          <p:cNvCxnSpPr>
            <a:cxnSpLocks/>
          </p:cNvCxnSpPr>
          <p:nvPr/>
        </p:nvCxnSpPr>
        <p:spPr bwMode="gray">
          <a:xfrm>
            <a:off x="7985414" y="1464100"/>
            <a:ext cx="0" cy="1793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9C76A20-0EE5-6E03-8849-3CEE19948734}"/>
              </a:ext>
            </a:extLst>
          </p:cNvPr>
          <p:cNvCxnSpPr>
            <a:cxnSpLocks/>
          </p:cNvCxnSpPr>
          <p:nvPr/>
        </p:nvCxnSpPr>
        <p:spPr bwMode="gray">
          <a:xfrm>
            <a:off x="1065475" y="2125944"/>
            <a:ext cx="2011525" cy="393293"/>
          </a:xfrm>
          <a:prstGeom prst="bentConnector3">
            <a:avLst>
              <a:gd name="adj1" fmla="val 589"/>
            </a:avLst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Gerade Verbindung mit Pfeil 81">
            <a:extLst>
              <a:ext uri="{FF2B5EF4-FFF2-40B4-BE49-F238E27FC236}">
                <a16:creationId xmlns:a16="http://schemas.microsoft.com/office/drawing/2014/main" id="{923E3529-E42D-F1E8-53C9-E22DE2CE3F7F}"/>
              </a:ext>
            </a:extLst>
          </p:cNvPr>
          <p:cNvCxnSpPr>
            <a:cxnSpLocks/>
            <a:endCxn id="56" idx="1"/>
          </p:cNvCxnSpPr>
          <p:nvPr/>
        </p:nvCxnSpPr>
        <p:spPr bwMode="gray">
          <a:xfrm>
            <a:off x="3687482" y="2629155"/>
            <a:ext cx="711200" cy="248666"/>
          </a:xfrm>
          <a:prstGeom prst="bentConnector3">
            <a:avLst>
              <a:gd name="adj1" fmla="val 2101"/>
            </a:avLst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424AE35-1712-726E-2250-9F622E481C9A}"/>
              </a:ext>
            </a:extLst>
          </p:cNvPr>
          <p:cNvCxnSpPr>
            <a:cxnSpLocks/>
            <a:stCxn id="37" idx="3"/>
          </p:cNvCxnSpPr>
          <p:nvPr/>
        </p:nvCxnSpPr>
        <p:spPr bwMode="gray">
          <a:xfrm flipV="1">
            <a:off x="2706649" y="2313124"/>
            <a:ext cx="381273" cy="23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147423B6-7BF5-EE88-6143-7629D4933B4C}"/>
              </a:ext>
            </a:extLst>
          </p:cNvPr>
          <p:cNvCxnSpPr>
            <a:cxnSpLocks/>
            <a:stCxn id="56" idx="3"/>
            <a:endCxn id="41" idx="1"/>
          </p:cNvCxnSpPr>
          <p:nvPr/>
        </p:nvCxnSpPr>
        <p:spPr bwMode="gray">
          <a:xfrm>
            <a:off x="5690914" y="2877821"/>
            <a:ext cx="2111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BC46F491-9143-563C-CA7F-81462AEB85E4}"/>
              </a:ext>
            </a:extLst>
          </p:cNvPr>
          <p:cNvCxnSpPr>
            <a:cxnSpLocks/>
          </p:cNvCxnSpPr>
          <p:nvPr/>
        </p:nvCxnSpPr>
        <p:spPr bwMode="gray">
          <a:xfrm>
            <a:off x="6723372" y="3000931"/>
            <a:ext cx="0" cy="256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" name="Rechteck: abgerundete Ecken 103">
            <a:extLst>
              <a:ext uri="{FF2B5EF4-FFF2-40B4-BE49-F238E27FC236}">
                <a16:creationId xmlns:a16="http://schemas.microsoft.com/office/drawing/2014/main" id="{B89B15E3-5E88-D674-A8E1-14F85E0B2BC3}"/>
              </a:ext>
            </a:extLst>
          </p:cNvPr>
          <p:cNvSpPr/>
          <p:nvPr/>
        </p:nvSpPr>
        <p:spPr bwMode="gray">
          <a:xfrm>
            <a:off x="3000375" y="3759238"/>
            <a:ext cx="2691867" cy="443356"/>
          </a:xfrm>
          <a:prstGeom prst="roundRect">
            <a:avLst/>
          </a:prstGeom>
          <a:solidFill>
            <a:srgbClr val="FFF054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108000" rIns="72000" bIns="72000" rtlCol="0" anchor="ctr"/>
          <a:lstStyle/>
          <a:p>
            <a:pPr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rial"/>
              </a:rPr>
              <a:t>Transport of the final battery to the place where it is brought into the market</a:t>
            </a:r>
          </a:p>
        </p:txBody>
      </p:sp>
      <p:sp>
        <p:nvSpPr>
          <p:cNvPr id="105" name="Rechteck: abgerundete Ecken 104">
            <a:extLst>
              <a:ext uri="{FF2B5EF4-FFF2-40B4-BE49-F238E27FC236}">
                <a16:creationId xmlns:a16="http://schemas.microsoft.com/office/drawing/2014/main" id="{C7E35A68-B02E-74E2-FC85-C35CE0C92C00}"/>
              </a:ext>
            </a:extLst>
          </p:cNvPr>
          <p:cNvSpPr/>
          <p:nvPr/>
        </p:nvSpPr>
        <p:spPr bwMode="gray">
          <a:xfrm>
            <a:off x="3000375" y="4453517"/>
            <a:ext cx="2733675" cy="349856"/>
          </a:xfrm>
          <a:prstGeom prst="roundRect">
            <a:avLst/>
          </a:prstGeom>
          <a:solidFill>
            <a:srgbClr val="F7A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rial"/>
              </a:rPr>
              <a:t>Battery dismantling, breaking and conversion into recycled materials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FA128425-814A-C81B-084A-61F94D7BFED2}"/>
              </a:ext>
            </a:extLst>
          </p:cNvPr>
          <p:cNvSpPr txBox="1"/>
          <p:nvPr/>
        </p:nvSpPr>
        <p:spPr bwMode="gray">
          <a:xfrm>
            <a:off x="3817588" y="2705974"/>
            <a:ext cx="485600" cy="19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800" dirty="0"/>
              <a:t>Plates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69A6F1B7-771A-A6DB-4532-75698E505695}"/>
              </a:ext>
            </a:extLst>
          </p:cNvPr>
          <p:cNvCxnSpPr>
            <a:cxnSpLocks/>
          </p:cNvCxnSpPr>
          <p:nvPr/>
        </p:nvCxnSpPr>
        <p:spPr bwMode="gray">
          <a:xfrm>
            <a:off x="4589426" y="4202594"/>
            <a:ext cx="0" cy="25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61972419-AC45-26C8-E00C-AB70FD82E651}"/>
              </a:ext>
            </a:extLst>
          </p:cNvPr>
          <p:cNvSpPr txBox="1"/>
          <p:nvPr/>
        </p:nvSpPr>
        <p:spPr bwMode="gray">
          <a:xfrm>
            <a:off x="6782862" y="3049195"/>
            <a:ext cx="400593" cy="19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800" dirty="0"/>
              <a:t>cells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C03A6864-E793-BAB5-D8ED-2226307D4B30}"/>
              </a:ext>
            </a:extLst>
          </p:cNvPr>
          <p:cNvSpPr txBox="1"/>
          <p:nvPr/>
        </p:nvSpPr>
        <p:spPr bwMode="gray">
          <a:xfrm>
            <a:off x="4502248" y="3583849"/>
            <a:ext cx="949613" cy="19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800" dirty="0"/>
              <a:t>Final battery</a:t>
            </a:r>
          </a:p>
        </p:txBody>
      </p: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39BCDB6F-EC61-CB22-7178-1A9A341E79B6}"/>
              </a:ext>
            </a:extLst>
          </p:cNvPr>
          <p:cNvCxnSpPr>
            <a:cxnSpLocks/>
          </p:cNvCxnSpPr>
          <p:nvPr/>
        </p:nvCxnSpPr>
        <p:spPr bwMode="gray">
          <a:xfrm>
            <a:off x="4580717" y="3551865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95670F45-D1AE-BB2E-2745-8EC888278F90}"/>
              </a:ext>
            </a:extLst>
          </p:cNvPr>
          <p:cNvGrpSpPr/>
          <p:nvPr/>
        </p:nvGrpSpPr>
        <p:grpSpPr>
          <a:xfrm>
            <a:off x="321084" y="3686455"/>
            <a:ext cx="2262929" cy="1082819"/>
            <a:chOff x="323641" y="3708410"/>
            <a:chExt cx="2262929" cy="1082819"/>
          </a:xfrm>
        </p:grpSpPr>
        <p:sp>
          <p:nvSpPr>
            <p:cNvPr id="134" name="Textfeld 133">
              <a:extLst>
                <a:ext uri="{FF2B5EF4-FFF2-40B4-BE49-F238E27FC236}">
                  <a16:creationId xmlns:a16="http://schemas.microsoft.com/office/drawing/2014/main" id="{0B67B04D-F8E6-6380-5E96-FF5B60152062}"/>
                </a:ext>
              </a:extLst>
            </p:cNvPr>
            <p:cNvSpPr txBox="1"/>
            <p:nvPr/>
          </p:nvSpPr>
          <p:spPr bwMode="gray">
            <a:xfrm>
              <a:off x="323641" y="3708410"/>
              <a:ext cx="2262929" cy="108281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/>
                  </a:solidFill>
                </a:rPr>
                <a:t>LIFE CYCLE STAGES</a:t>
              </a:r>
            </a:p>
            <a:p>
              <a:pPr>
                <a:lnSpc>
                  <a:spcPts val="11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1100" dirty="0"/>
                <a:t>         </a:t>
              </a:r>
              <a:r>
                <a:rPr lang="es-ES" sz="900" dirty="0"/>
                <a:t>Raw material manufacturing</a:t>
              </a:r>
              <a:endParaRPr lang="en-US" sz="900" dirty="0"/>
            </a:p>
            <a:p>
              <a:pPr>
                <a:lnSpc>
                  <a:spcPts val="11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900" dirty="0"/>
                <a:t>          Manufacturing</a:t>
              </a:r>
              <a:endParaRPr lang="en-US" sz="900" dirty="0"/>
            </a:p>
            <a:p>
              <a:pPr>
                <a:lnSpc>
                  <a:spcPts val="11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900" dirty="0"/>
                <a:t>          Distribution</a:t>
              </a:r>
              <a:endParaRPr lang="en-US" sz="900" dirty="0"/>
            </a:p>
            <a:p>
              <a:pPr>
                <a:lnSpc>
                  <a:spcPts val="11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900" dirty="0"/>
                <a:t>          End of life</a:t>
              </a:r>
              <a:endParaRPr lang="en-US" sz="900" dirty="0"/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100" dirty="0"/>
                <a:t> 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en-US" sz="1100" dirty="0"/>
            </a:p>
          </p:txBody>
        </p:sp>
        <p:sp>
          <p:nvSpPr>
            <p:cNvPr id="135" name="Rechteck: abgerundete Ecken 134">
              <a:extLst>
                <a:ext uri="{FF2B5EF4-FFF2-40B4-BE49-F238E27FC236}">
                  <a16:creationId xmlns:a16="http://schemas.microsoft.com/office/drawing/2014/main" id="{E7E52576-F914-C676-4BE0-B971D5CFA2BE}"/>
                </a:ext>
              </a:extLst>
            </p:cNvPr>
            <p:cNvSpPr/>
            <p:nvPr/>
          </p:nvSpPr>
          <p:spPr bwMode="gray">
            <a:xfrm>
              <a:off x="412870" y="4128055"/>
              <a:ext cx="180000" cy="180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sz="8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37" name="Rechteck: abgerundete Ecken 136">
              <a:extLst>
                <a:ext uri="{FF2B5EF4-FFF2-40B4-BE49-F238E27FC236}">
                  <a16:creationId xmlns:a16="http://schemas.microsoft.com/office/drawing/2014/main" id="{17C59F79-922F-5ECD-8890-DD90D6CF9F89}"/>
                </a:ext>
              </a:extLst>
            </p:cNvPr>
            <p:cNvSpPr/>
            <p:nvPr/>
          </p:nvSpPr>
          <p:spPr bwMode="gray">
            <a:xfrm>
              <a:off x="412870" y="4342856"/>
              <a:ext cx="180000" cy="180000"/>
            </a:xfrm>
            <a:prstGeom prst="roundRect">
              <a:avLst/>
            </a:prstGeom>
            <a:solidFill>
              <a:srgbClr val="FFF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sz="8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38" name="Rechteck: abgerundete Ecken 137">
              <a:extLst>
                <a:ext uri="{FF2B5EF4-FFF2-40B4-BE49-F238E27FC236}">
                  <a16:creationId xmlns:a16="http://schemas.microsoft.com/office/drawing/2014/main" id="{2AB4648C-5E3B-5599-532B-B7A3A5D11F85}"/>
                </a:ext>
              </a:extLst>
            </p:cNvPr>
            <p:cNvSpPr/>
            <p:nvPr/>
          </p:nvSpPr>
          <p:spPr bwMode="gray">
            <a:xfrm>
              <a:off x="412870" y="4580529"/>
              <a:ext cx="180000" cy="180000"/>
            </a:xfrm>
            <a:prstGeom prst="roundRect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sz="8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39" name="Rechteck: abgerundete Ecken 138">
              <a:extLst>
                <a:ext uri="{FF2B5EF4-FFF2-40B4-BE49-F238E27FC236}">
                  <a16:creationId xmlns:a16="http://schemas.microsoft.com/office/drawing/2014/main" id="{5C6F98EA-AD54-F46F-0C5F-2B2E991160F1}"/>
                </a:ext>
              </a:extLst>
            </p:cNvPr>
            <p:cNvSpPr/>
            <p:nvPr/>
          </p:nvSpPr>
          <p:spPr bwMode="gray">
            <a:xfrm>
              <a:off x="412282" y="3903924"/>
              <a:ext cx="180000" cy="180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sz="800" b="1" dirty="0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140" name="Textfeld 139">
            <a:extLst>
              <a:ext uri="{FF2B5EF4-FFF2-40B4-BE49-F238E27FC236}">
                <a16:creationId xmlns:a16="http://schemas.microsoft.com/office/drawing/2014/main" id="{CBC8E714-EA0F-2C77-ECC9-3164FA14A039}"/>
              </a:ext>
            </a:extLst>
          </p:cNvPr>
          <p:cNvSpPr txBox="1"/>
          <p:nvPr/>
        </p:nvSpPr>
        <p:spPr bwMode="gray">
          <a:xfrm>
            <a:off x="6070255" y="3711142"/>
            <a:ext cx="2630833" cy="10828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1100" dirty="0"/>
              <a:t>       </a:t>
            </a:r>
            <a:r>
              <a:rPr lang="es-ES" sz="900" dirty="0"/>
              <a:t>Mandatory company-specific activity data</a:t>
            </a:r>
            <a:endParaRPr lang="en-US" sz="900" dirty="0"/>
          </a:p>
          <a:p>
            <a:pPr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900" dirty="0"/>
              <a:t>         Mandatory company-specific processes      </a:t>
            </a:r>
          </a:p>
          <a:p>
            <a:pPr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900" dirty="0"/>
              <a:t>         Non- Mandatory company-specific act. Data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s-ES" sz="900" dirty="0"/>
              <a:t>         Secondary dataset process (see JRC default)</a:t>
            </a:r>
            <a:endParaRPr lang="en-US" sz="900" dirty="0"/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100" dirty="0"/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100" dirty="0"/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100" dirty="0"/>
          </a:p>
        </p:txBody>
      </p:sp>
      <p:cxnSp>
        <p:nvCxnSpPr>
          <p:cNvPr id="141" name="Gerade Verbindung mit Pfeil 140">
            <a:extLst>
              <a:ext uri="{FF2B5EF4-FFF2-40B4-BE49-F238E27FC236}">
                <a16:creationId xmlns:a16="http://schemas.microsoft.com/office/drawing/2014/main" id="{9DD9A745-7942-B7E5-EC15-5ED0558601AB}"/>
              </a:ext>
            </a:extLst>
          </p:cNvPr>
          <p:cNvCxnSpPr>
            <a:cxnSpLocks/>
          </p:cNvCxnSpPr>
          <p:nvPr/>
        </p:nvCxnSpPr>
        <p:spPr bwMode="gray">
          <a:xfrm>
            <a:off x="6179153" y="3750447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EA681DA5-3126-625A-593F-709F73A03BD6}"/>
              </a:ext>
            </a:extLst>
          </p:cNvPr>
          <p:cNvCxnSpPr>
            <a:cxnSpLocks/>
          </p:cNvCxnSpPr>
          <p:nvPr/>
        </p:nvCxnSpPr>
        <p:spPr bwMode="gray">
          <a:xfrm>
            <a:off x="6179153" y="4308080"/>
            <a:ext cx="0" cy="199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7AFDF8-286D-EFB1-1598-CD5E2FA60F34}"/>
              </a:ext>
            </a:extLst>
          </p:cNvPr>
          <p:cNvSpPr/>
          <p:nvPr/>
        </p:nvSpPr>
        <p:spPr bwMode="gray">
          <a:xfrm>
            <a:off x="6104405" y="4071858"/>
            <a:ext cx="180000" cy="180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4A0A01B8-0675-F1BD-8540-A0EBB6ECC109}"/>
              </a:ext>
            </a:extLst>
          </p:cNvPr>
          <p:cNvSpPr/>
          <p:nvPr/>
        </p:nvSpPr>
        <p:spPr bwMode="gray">
          <a:xfrm>
            <a:off x="6111287" y="457713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568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2C00-68A2-94DD-B8EE-109C407D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BCF547-C160-1FBC-B059-C329DAE314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BCF547-C160-1FBC-B059-C329DAE31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D9939CE-A9B7-3BF8-9A06-C0DD97B46851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E598DF-1498-FC0B-E3C9-FE66C6780C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5" y="4842085"/>
            <a:ext cx="936106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5FBBB4-D695-380D-681D-CA50C1EA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rgbClr val="242424"/>
                </a:solidFill>
              </a:rPr>
              <a:t>Data Collection</a:t>
            </a:r>
            <a:endParaRPr lang="en-US" dirty="0"/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88F185A0-B3D2-C211-2D33-C23C4AF08240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922806FB-1F59-B382-306A-76FF5809B2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Primary and Secondary Data</a:t>
            </a:r>
            <a:endParaRPr lang="de-DE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22315AF-E075-9348-C08D-72A4F0F512B8}"/>
              </a:ext>
            </a:extLst>
          </p:cNvPr>
          <p:cNvSpPr txBox="1">
            <a:spLocks/>
          </p:cNvSpPr>
          <p:nvPr/>
        </p:nvSpPr>
        <p:spPr bwMode="gray">
          <a:xfrm>
            <a:off x="359999" y="1100657"/>
            <a:ext cx="8424863" cy="542488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Primary data shall be collected for all mandatory company specific processes and activities in the main production and distribution; they describe inputs and outputs of the processes concerned e.g.: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79C5EB4C-F61F-CBD3-1FEF-3F1E4A216D0D}"/>
              </a:ext>
            </a:extLst>
          </p:cNvPr>
          <p:cNvGrpSpPr/>
          <p:nvPr/>
        </p:nvGrpSpPr>
        <p:grpSpPr>
          <a:xfrm>
            <a:off x="1281815" y="1765770"/>
            <a:ext cx="6386530" cy="2953690"/>
            <a:chOff x="1068614" y="1797763"/>
            <a:chExt cx="6386530" cy="2953690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C71C6E16-EFAB-3479-5453-2580400014B1}"/>
                </a:ext>
              </a:extLst>
            </p:cNvPr>
            <p:cNvGrpSpPr/>
            <p:nvPr/>
          </p:nvGrpSpPr>
          <p:grpSpPr>
            <a:xfrm>
              <a:off x="1068614" y="1797763"/>
              <a:ext cx="3375751" cy="2953690"/>
              <a:chOff x="3860800" y="1380696"/>
              <a:chExt cx="3375751" cy="2953690"/>
            </a:xfrm>
          </p:grpSpPr>
          <p:sp>
            <p:nvSpPr>
              <p:cNvPr id="19" name="Parallelogramma 18">
                <a:extLst>
                  <a:ext uri="{FF2B5EF4-FFF2-40B4-BE49-F238E27FC236}">
                    <a16:creationId xmlns:a16="http://schemas.microsoft.com/office/drawing/2014/main" id="{5B431143-730B-3E94-C11C-665184F9A9F2}"/>
                  </a:ext>
                </a:extLst>
              </p:cNvPr>
              <p:cNvSpPr/>
              <p:nvPr/>
            </p:nvSpPr>
            <p:spPr bwMode="gray">
              <a:xfrm>
                <a:off x="4395381" y="1380696"/>
                <a:ext cx="2841170" cy="689404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08000" rIns="72000" bIns="72000" rtlCol="0" anchor="ctr"/>
              <a:lstStyle/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it-IT" sz="1400" b="1" dirty="0" err="1"/>
              </a:p>
            </p:txBody>
          </p:sp>
          <p:sp>
            <p:nvSpPr>
              <p:cNvPr id="20" name="Parallelogramma 19">
                <a:extLst>
                  <a:ext uri="{FF2B5EF4-FFF2-40B4-BE49-F238E27FC236}">
                    <a16:creationId xmlns:a16="http://schemas.microsoft.com/office/drawing/2014/main" id="{B05B9268-42AC-FE51-D6E0-F8852A04AC2E}"/>
                  </a:ext>
                </a:extLst>
              </p:cNvPr>
              <p:cNvSpPr/>
              <p:nvPr/>
            </p:nvSpPr>
            <p:spPr bwMode="gray">
              <a:xfrm>
                <a:off x="3860800" y="2070100"/>
                <a:ext cx="3210560" cy="2142079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08000" rIns="72000" bIns="72000" rtlCol="0" anchor="ctr"/>
              <a:lstStyle/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it-IT" sz="1400" b="1" dirty="0" err="1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776D341-12FE-6A7D-E583-22F90FDF46F9}"/>
                  </a:ext>
                </a:extLst>
              </p:cNvPr>
              <p:cNvSpPr txBox="1"/>
              <p:nvPr/>
            </p:nvSpPr>
            <p:spPr bwMode="gray">
              <a:xfrm>
                <a:off x="5323115" y="1607408"/>
                <a:ext cx="922050" cy="266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Inputs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041F46C-0708-92FB-D2F2-400153C2424B}"/>
                  </a:ext>
                </a:extLst>
              </p:cNvPr>
              <p:cNvSpPr txBox="1"/>
              <p:nvPr/>
            </p:nvSpPr>
            <p:spPr bwMode="gray">
              <a:xfrm>
                <a:off x="4415612" y="2192308"/>
                <a:ext cx="2275115" cy="21420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Material inputs in kg; if in liquid state (electrolyte) the specific concentration is needed</a:t>
                </a: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Direct and indirect energy (electricity, natural gas, steam, fuels..) strong link to scope 1 and 2 of the company's carbon footprint</a:t>
                </a: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Other material inputs required for the manufacturing process (e.g. refrigerants, chemicals for wastewater treatment)</a:t>
                </a: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Transport of goods</a:t>
                </a: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Other Elementary flows</a:t>
                </a:r>
              </a:p>
            </p:txBody>
          </p:sp>
          <p:pic>
            <p:nvPicPr>
              <p:cNvPr id="28" name="Elemento grafico 27" descr="Cerchio con freccia sinistra con riempimento a tinta unita">
                <a:extLst>
                  <a:ext uri="{FF2B5EF4-FFF2-40B4-BE49-F238E27FC236}">
                    <a16:creationId xmlns:a16="http://schemas.microsoft.com/office/drawing/2014/main" id="{33597AB0-1669-3D3F-7C22-7DE1B78F5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6200000">
                <a:off x="4917235" y="1519882"/>
                <a:ext cx="427458" cy="427458"/>
              </a:xfrm>
              <a:prstGeom prst="rect">
                <a:avLst/>
              </a:prstGeom>
            </p:spPr>
          </p:pic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9432F2AF-9FFB-76AF-5FA0-D9F07B4D560B}"/>
                </a:ext>
              </a:extLst>
            </p:cNvPr>
            <p:cNvGrpSpPr/>
            <p:nvPr/>
          </p:nvGrpSpPr>
          <p:grpSpPr>
            <a:xfrm>
              <a:off x="4062185" y="1797763"/>
              <a:ext cx="3392959" cy="2838978"/>
              <a:chOff x="3860800" y="1380696"/>
              <a:chExt cx="3392959" cy="2838978"/>
            </a:xfrm>
          </p:grpSpPr>
          <p:sp>
            <p:nvSpPr>
              <p:cNvPr id="32" name="Parallelogramma 31">
                <a:extLst>
                  <a:ext uri="{FF2B5EF4-FFF2-40B4-BE49-F238E27FC236}">
                    <a16:creationId xmlns:a16="http://schemas.microsoft.com/office/drawing/2014/main" id="{383BC794-2679-D8BB-C810-5B43F8EF38A3}"/>
                  </a:ext>
                </a:extLst>
              </p:cNvPr>
              <p:cNvSpPr/>
              <p:nvPr/>
            </p:nvSpPr>
            <p:spPr bwMode="gray">
              <a:xfrm>
                <a:off x="4395381" y="1380696"/>
                <a:ext cx="2858378" cy="689404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08000" rIns="72000" bIns="72000" rtlCol="0" anchor="ctr"/>
              <a:lstStyle/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it-IT" sz="1400" b="1" dirty="0" err="1"/>
              </a:p>
            </p:txBody>
          </p:sp>
          <p:sp>
            <p:nvSpPr>
              <p:cNvPr id="33" name="Parallelogramma 32">
                <a:extLst>
                  <a:ext uri="{FF2B5EF4-FFF2-40B4-BE49-F238E27FC236}">
                    <a16:creationId xmlns:a16="http://schemas.microsoft.com/office/drawing/2014/main" id="{BA697278-C5D4-A1F1-0C96-B0BB9C30B17D}"/>
                  </a:ext>
                </a:extLst>
              </p:cNvPr>
              <p:cNvSpPr/>
              <p:nvPr/>
            </p:nvSpPr>
            <p:spPr bwMode="gray">
              <a:xfrm>
                <a:off x="3860800" y="2077595"/>
                <a:ext cx="3210560" cy="2142079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08000" rIns="72000" bIns="72000" rtlCol="0" anchor="ctr"/>
              <a:lstStyle/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it-IT" sz="1400" b="1" dirty="0" err="1"/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3CF3B29-CD88-CCA2-1235-1DB6DB5DCF60}"/>
                  </a:ext>
                </a:extLst>
              </p:cNvPr>
              <p:cNvSpPr txBox="1"/>
              <p:nvPr/>
            </p:nvSpPr>
            <p:spPr bwMode="gray">
              <a:xfrm>
                <a:off x="5323115" y="1607408"/>
                <a:ext cx="922050" cy="266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Outputs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24AC399-52A7-148C-1446-A4CE1094F0EC}"/>
                  </a:ext>
                </a:extLst>
              </p:cNvPr>
              <p:cNvSpPr txBox="1"/>
              <p:nvPr/>
            </p:nvSpPr>
            <p:spPr bwMode="gray">
              <a:xfrm>
                <a:off x="4584337" y="2192308"/>
                <a:ext cx="2248821" cy="1265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Material outputs including waste water</a:t>
                </a: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ysClr val="windowText" lastClr="000000"/>
                  </a:solidFill>
                </a:endParaRPr>
              </a:p>
              <a:p>
                <a:pPr marL="171450" indent="-1714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ysClr val="windowText" lastClr="000000"/>
                    </a:solidFill>
                  </a:rPr>
                  <a:t>Elementary flows (e.g. direct emission to air like loss of refrigerants or leakages to ground) </a:t>
                </a:r>
              </a:p>
            </p:txBody>
          </p:sp>
          <p:pic>
            <p:nvPicPr>
              <p:cNvPr id="36" name="Elemento grafico 35" descr="Cerchio con freccia sinistra con riempimento a tinta unita">
                <a:extLst>
                  <a:ext uri="{FF2B5EF4-FFF2-40B4-BE49-F238E27FC236}">
                    <a16:creationId xmlns:a16="http://schemas.microsoft.com/office/drawing/2014/main" id="{DB19BED9-65E5-B7AB-1C7B-6E3DE0000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5400000">
                <a:off x="4917235" y="1519882"/>
                <a:ext cx="427458" cy="4274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12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83AE-2014-0225-8893-8EF47DF43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11B9126-9B6A-CAEE-0C04-2339399AD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11B9126-9B6A-CAEE-0C04-2339399AD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FFCDE6-E0E8-E36C-41F9-37033B7F711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DB3AAF-6E7F-48B5-81DC-5B93F830B5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5" y="4842085"/>
            <a:ext cx="936106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E95468-564E-C00F-2A75-84646399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rgbClr val="242424"/>
                </a:solidFill>
              </a:rPr>
              <a:t>Data Collection</a:t>
            </a:r>
            <a:endParaRPr lang="en-US" dirty="0"/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7502A7A7-4473-67B0-1C07-6AD9F6E5B72E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C81E2ED-D2F9-E3B9-D659-ADE1A433C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Reference Flow</a:t>
            </a:r>
            <a:endParaRPr lang="de-DE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AEF828A-7CCF-077E-032F-6767618DC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/>
          <a:stretch>
            <a:fillRect/>
          </a:stretch>
        </p:blipFill>
        <p:spPr>
          <a:xfrm>
            <a:off x="5883318" y="1"/>
            <a:ext cx="6395431" cy="5143500"/>
          </a:xfrm>
          <a:prstGeom prst="parallelogram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0510537-07BC-44EE-8A3B-4144879A16EA}"/>
              </a:ext>
            </a:extLst>
          </p:cNvPr>
          <p:cNvSpPr txBox="1">
            <a:spLocks/>
          </p:cNvSpPr>
          <p:nvPr/>
        </p:nvSpPr>
        <p:spPr bwMode="gray">
          <a:xfrm>
            <a:off x="512400" y="940597"/>
            <a:ext cx="5621026" cy="4202904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dirty="0"/>
              <a:t>The reference flow is the total mass of the battery to fulfill the functional unit and defines the quantities and type of materials and energy which are needed.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15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dirty="0"/>
              <a:t>All inputs and outputs are understood in relation to the amount specified for the reference flow.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15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dirty="0"/>
              <a:t>The Bill of Materials should help for primary data generation to calculate the reference flow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50" dirty="0"/>
              <a:t>usually, it defines already the needed process steps to manufacture the functional unit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50" dirty="0"/>
              <a:t>it contains input and output materials for each process step including scrap levels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50" dirty="0"/>
              <a:t>ideally contains energy allocations to processes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15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dirty="0"/>
              <a:t>Plant specific Energy and EHS reports are very useful to identify further </a:t>
            </a:r>
            <a:r>
              <a:rPr lang="en-US" sz="1150" b="1" dirty="0"/>
              <a:t>emissions</a:t>
            </a:r>
            <a:r>
              <a:rPr lang="en-US" sz="1150" dirty="0"/>
              <a:t> and energy or fuel consumptions (e.g. natural gas, propane, oxygen, coal). Such inputs generally need to be </a:t>
            </a:r>
            <a:r>
              <a:rPr lang="en-US" sz="1150" b="1" dirty="0"/>
              <a:t>allocated</a:t>
            </a:r>
            <a:r>
              <a:rPr lang="en-US" sz="1150" dirty="0"/>
              <a:t> to the processes (e.g. input per kg or kWh of annual production).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15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dirty="0"/>
              <a:t>Further inputs shall come from the up and downstream supply chain – like transport information of materials and the distribution of the batteries in scope.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150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C8FAF83-DBBB-2381-AC5E-8C7B9D7B5623}"/>
              </a:ext>
            </a:extLst>
          </p:cNvPr>
          <p:cNvGrpSpPr/>
          <p:nvPr/>
        </p:nvGrpSpPr>
        <p:grpSpPr>
          <a:xfrm>
            <a:off x="272430" y="2072089"/>
            <a:ext cx="237373" cy="237586"/>
            <a:chOff x="360000" y="884338"/>
            <a:chExt cx="237373" cy="237586"/>
          </a:xfrm>
        </p:grpSpPr>
        <p:sp>
          <p:nvSpPr>
            <p:cNvPr id="26" name="Parallelogramma 25">
              <a:extLst>
                <a:ext uri="{FF2B5EF4-FFF2-40B4-BE49-F238E27FC236}">
                  <a16:creationId xmlns:a16="http://schemas.microsoft.com/office/drawing/2014/main" id="{7172B697-5753-9109-3D99-D292CF5691A6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B635631B-8CC3-5649-32AC-038751167C4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77947144-90B2-23A8-2486-75E2AE2ED1FE}"/>
              </a:ext>
            </a:extLst>
          </p:cNvPr>
          <p:cNvGrpSpPr/>
          <p:nvPr/>
        </p:nvGrpSpPr>
        <p:grpSpPr>
          <a:xfrm>
            <a:off x="272430" y="3267877"/>
            <a:ext cx="237373" cy="237586"/>
            <a:chOff x="360000" y="884338"/>
            <a:chExt cx="237373" cy="237586"/>
          </a:xfrm>
        </p:grpSpPr>
        <p:sp>
          <p:nvSpPr>
            <p:cNvPr id="39" name="Parallelogramma 38">
              <a:extLst>
                <a:ext uri="{FF2B5EF4-FFF2-40B4-BE49-F238E27FC236}">
                  <a16:creationId xmlns:a16="http://schemas.microsoft.com/office/drawing/2014/main" id="{101D1ABE-D06F-7D1F-397A-3EC66B747209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40" name="Text Placeholder 10">
              <a:extLst>
                <a:ext uri="{FF2B5EF4-FFF2-40B4-BE49-F238E27FC236}">
                  <a16:creationId xmlns:a16="http://schemas.microsoft.com/office/drawing/2014/main" id="{65E67A10-FBFC-4444-4BA8-D253649E60B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903017EE-7A40-DC63-812D-AFE2A1341B13}"/>
              </a:ext>
            </a:extLst>
          </p:cNvPr>
          <p:cNvGrpSpPr/>
          <p:nvPr/>
        </p:nvGrpSpPr>
        <p:grpSpPr>
          <a:xfrm>
            <a:off x="272430" y="4162386"/>
            <a:ext cx="237373" cy="237586"/>
            <a:chOff x="360000" y="884338"/>
            <a:chExt cx="237373" cy="237586"/>
          </a:xfrm>
        </p:grpSpPr>
        <p:sp>
          <p:nvSpPr>
            <p:cNvPr id="42" name="Parallelogramma 41">
              <a:extLst>
                <a:ext uri="{FF2B5EF4-FFF2-40B4-BE49-F238E27FC236}">
                  <a16:creationId xmlns:a16="http://schemas.microsoft.com/office/drawing/2014/main" id="{89799F12-1D56-E976-9617-71483192EA71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43" name="Text Placeholder 10">
              <a:extLst>
                <a:ext uri="{FF2B5EF4-FFF2-40B4-BE49-F238E27FC236}">
                  <a16:creationId xmlns:a16="http://schemas.microsoft.com/office/drawing/2014/main" id="{A4285870-F73C-9A02-3409-2220807C629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8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BA20B-467E-1403-211D-438898BD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2580F2E-F59B-B086-FDF3-FB70DD3ACA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580F2E-F59B-B086-FDF3-FB70DD3ACA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20CA038-64F3-2798-81DA-5FD138A8E46F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F0FFDD06-FA17-92DD-97B6-D247CD175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38" y="914375"/>
            <a:ext cx="6215786" cy="3457575"/>
          </a:xfrm>
        </p:spPr>
        <p:txBody>
          <a:bodyPr/>
          <a:lstStyle/>
          <a:p>
            <a:pPr marL="257175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CB2A22-5BDC-AB45-70BC-0DF92E987CF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5" y="4842085"/>
            <a:ext cx="936106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757EA9-929B-9ECC-4B31-FBF824DA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rgbClr val="242424"/>
                </a:solidFill>
              </a:rPr>
              <a:t>Data Collection</a:t>
            </a:r>
            <a:endParaRPr lang="en-US" dirty="0"/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1EBE7C06-5504-D22D-B7B5-890FA3AA15B4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1C78E0E-545B-618D-EC54-1D36ECFABC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de-DE" dirty="0">
                <a:solidFill>
                  <a:srgbClr val="242424"/>
                </a:solidFill>
              </a:rPr>
              <a:t>Data Quality Rating (DQR)</a:t>
            </a:r>
            <a:endParaRPr lang="de-DE" dirty="0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1F220312-D891-5A19-24F9-BB578B978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062045"/>
              </p:ext>
            </p:extLst>
          </p:nvPr>
        </p:nvGraphicFramePr>
        <p:xfrm>
          <a:off x="271066" y="1132114"/>
          <a:ext cx="8512933" cy="342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68CB65D-F94F-9293-75AA-FD33A04A9BC4}"/>
              </a:ext>
            </a:extLst>
          </p:cNvPr>
          <p:cNvSpPr/>
          <p:nvPr/>
        </p:nvSpPr>
        <p:spPr bwMode="gray">
          <a:xfrm>
            <a:off x="2889102" y="1831270"/>
            <a:ext cx="350486" cy="5287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2ADA885-D898-444F-9363-399412CF035B}"/>
              </a:ext>
            </a:extLst>
          </p:cNvPr>
          <p:cNvSpPr/>
          <p:nvPr/>
        </p:nvSpPr>
        <p:spPr bwMode="gray">
          <a:xfrm rot="10800000">
            <a:off x="5798855" y="3411877"/>
            <a:ext cx="376614" cy="5287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63607E1B-2DE2-81C8-C277-70BE26CC5836}"/>
              </a:ext>
            </a:extLst>
          </p:cNvPr>
          <p:cNvSpPr/>
          <p:nvPr/>
        </p:nvSpPr>
        <p:spPr bwMode="gray">
          <a:xfrm rot="5400000">
            <a:off x="7409999" y="2587600"/>
            <a:ext cx="356890" cy="5287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BD07F56C-9DA4-D893-9DA3-794546B9D5A8}"/>
              </a:ext>
            </a:extLst>
          </p:cNvPr>
          <p:cNvSpPr/>
          <p:nvPr/>
        </p:nvSpPr>
        <p:spPr bwMode="gray">
          <a:xfrm>
            <a:off x="5810826" y="1820677"/>
            <a:ext cx="376614" cy="5287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3197D90-AFA1-A3D2-C308-995B33A96A97}"/>
              </a:ext>
            </a:extLst>
          </p:cNvPr>
          <p:cNvSpPr/>
          <p:nvPr/>
        </p:nvSpPr>
        <p:spPr bwMode="gray">
          <a:xfrm rot="10800000">
            <a:off x="2850978" y="3417467"/>
            <a:ext cx="388610" cy="5287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 err="1"/>
          </a:p>
        </p:txBody>
      </p:sp>
    </p:spTree>
    <p:extLst>
      <p:ext uri="{BB962C8B-B14F-4D97-AF65-F5344CB8AC3E}">
        <p14:creationId xmlns:p14="http://schemas.microsoft.com/office/powerpoint/2010/main" val="28752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67ABF-6C42-149C-6926-61E0D7AE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a 6">
            <a:extLst>
              <a:ext uri="{FF2B5EF4-FFF2-40B4-BE49-F238E27FC236}">
                <a16:creationId xmlns:a16="http://schemas.microsoft.com/office/drawing/2014/main" id="{B22A4A94-3570-2738-7778-FEE3ECE8E20E}"/>
              </a:ext>
            </a:extLst>
          </p:cNvPr>
          <p:cNvSpPr/>
          <p:nvPr/>
        </p:nvSpPr>
        <p:spPr bwMode="gray">
          <a:xfrm>
            <a:off x="4023361" y="-3094778"/>
            <a:ext cx="6351144" cy="1024325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E50D2F-9B01-68A7-1EC0-A2A3BA0357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E50D2F-9B01-68A7-1EC0-A2A3BA035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36CA910-7D70-4FB0-F9ED-475D5FCAC113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EC311EA-3178-975A-B641-E2996B393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38" y="914375"/>
            <a:ext cx="6215786" cy="3457575"/>
          </a:xfrm>
        </p:spPr>
        <p:txBody>
          <a:bodyPr/>
          <a:lstStyle/>
          <a:p>
            <a:pPr marL="257175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0542F7-D2BD-4C7B-0AEC-E2B399E6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solidFill>
                  <a:srgbClr val="242424"/>
                </a:solidFill>
              </a:rPr>
              <a:t>Cradle to Gate PCF </a:t>
            </a:r>
            <a:endParaRPr lang="en-US" dirty="0"/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05324FDD-C4F3-FD2B-1E80-B74DE5FDC808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005976B-5227-213C-9ABC-9A15CF2D3E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de-DE" dirty="0"/>
              <a:t>Industrial AGM &gt; 2 kWh</a:t>
            </a:r>
          </a:p>
        </p:txBody>
      </p:sp>
      <p:graphicFrame>
        <p:nvGraphicFramePr>
          <p:cNvPr id="5" name="Diagramm 8">
            <a:extLst>
              <a:ext uri="{FF2B5EF4-FFF2-40B4-BE49-F238E27FC236}">
                <a16:creationId xmlns:a16="http://schemas.microsoft.com/office/drawing/2014/main" id="{12C57F46-75DF-9F5F-BE6E-D872D8C9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816210"/>
              </p:ext>
            </p:extLst>
          </p:nvPr>
        </p:nvGraphicFramePr>
        <p:xfrm>
          <a:off x="4869183" y="231777"/>
          <a:ext cx="4175760" cy="456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BC9A52-9008-2B42-28E5-CE6DA8E877C5}"/>
              </a:ext>
            </a:extLst>
          </p:cNvPr>
          <p:cNvSpPr txBox="1">
            <a:spLocks/>
          </p:cNvSpPr>
          <p:nvPr/>
        </p:nvSpPr>
        <p:spPr bwMode="gray">
          <a:xfrm>
            <a:off x="664468" y="1015808"/>
            <a:ext cx="3412233" cy="312848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Refined Lead and Lead alloys deliver the biggest contribution – as expected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focus on the use of less and/or secondary material including optimized transport.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Energy contribution depends a lot on the country mix and could be significantly higher than in this example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use of renewable energy; </a:t>
            </a:r>
            <a:r>
              <a:rPr lang="en-US" sz="1200" dirty="0" err="1"/>
              <a:t>GoO</a:t>
            </a:r>
            <a:r>
              <a:rPr lang="en-US" sz="1200" dirty="0"/>
              <a:t> (guarantee of origin) to improve the energy mix.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Plastics CF depends  on the amount and purity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re-design of Box/Lid and use of 2ndary would reduce PCF.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A55F7C0-7E6A-4DD0-85AF-18F85AD326E8}"/>
              </a:ext>
            </a:extLst>
          </p:cNvPr>
          <p:cNvGrpSpPr/>
          <p:nvPr/>
        </p:nvGrpSpPr>
        <p:grpSpPr>
          <a:xfrm>
            <a:off x="373755" y="1100470"/>
            <a:ext cx="237373" cy="237586"/>
            <a:chOff x="360000" y="884338"/>
            <a:chExt cx="237373" cy="237586"/>
          </a:xfrm>
        </p:grpSpPr>
        <p:sp>
          <p:nvSpPr>
            <p:cNvPr id="15" name="Parallelogramma 14">
              <a:extLst>
                <a:ext uri="{FF2B5EF4-FFF2-40B4-BE49-F238E27FC236}">
                  <a16:creationId xmlns:a16="http://schemas.microsoft.com/office/drawing/2014/main" id="{22D5D0D0-9E73-0B54-8E7A-C547F3C256C1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9799D8A3-D867-7D0D-343E-0C5329D2E5C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F0068F6-67BD-0B23-E3B9-E07A2FDBF79D}"/>
              </a:ext>
            </a:extLst>
          </p:cNvPr>
          <p:cNvGrpSpPr/>
          <p:nvPr/>
        </p:nvGrpSpPr>
        <p:grpSpPr>
          <a:xfrm>
            <a:off x="373755" y="2171889"/>
            <a:ext cx="237373" cy="237586"/>
            <a:chOff x="360000" y="884338"/>
            <a:chExt cx="237373" cy="237586"/>
          </a:xfrm>
        </p:grpSpPr>
        <p:sp>
          <p:nvSpPr>
            <p:cNvPr id="20" name="Parallelogramma 19">
              <a:extLst>
                <a:ext uri="{FF2B5EF4-FFF2-40B4-BE49-F238E27FC236}">
                  <a16:creationId xmlns:a16="http://schemas.microsoft.com/office/drawing/2014/main" id="{CEF9B0BB-76FF-08E9-5F9B-FC8EB80C5E4A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FD8F1310-889E-60B7-EB5A-4B13A55F773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EB1F16E2-9B73-00A5-509C-631BA22E49B9}"/>
              </a:ext>
            </a:extLst>
          </p:cNvPr>
          <p:cNvGrpSpPr/>
          <p:nvPr/>
        </p:nvGrpSpPr>
        <p:grpSpPr>
          <a:xfrm>
            <a:off x="373755" y="3454036"/>
            <a:ext cx="237373" cy="237586"/>
            <a:chOff x="360000" y="884338"/>
            <a:chExt cx="237373" cy="237586"/>
          </a:xfrm>
        </p:grpSpPr>
        <p:sp>
          <p:nvSpPr>
            <p:cNvPr id="23" name="Parallelogramma 22">
              <a:extLst>
                <a:ext uri="{FF2B5EF4-FFF2-40B4-BE49-F238E27FC236}">
                  <a16:creationId xmlns:a16="http://schemas.microsoft.com/office/drawing/2014/main" id="{C384D870-8B4E-2C8B-7A31-7550560C05C8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9F15DE18-6CA1-D388-3D86-DEF3C3B89E9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3F5C1-B14D-B35E-60D8-236F6015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827287-44C2-50DA-3B07-430D2DF837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827287-44C2-50DA-3B07-430D2DF837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D3719E-F5D7-EFE3-FD83-A48053FF288B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63029C7-1AB6-2A9C-7357-B68F34D76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38" y="914375"/>
            <a:ext cx="6215786" cy="3457575"/>
          </a:xfrm>
        </p:spPr>
        <p:txBody>
          <a:bodyPr/>
          <a:lstStyle/>
          <a:p>
            <a:pPr marL="257175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914071-689B-9EDE-15ED-543A8A90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Conclusions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BC937EBA-39DE-2132-70D5-1FCAC1BDDF86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F14E015-CA92-A18F-19CA-5D1F07F2F566}"/>
              </a:ext>
            </a:extLst>
          </p:cNvPr>
          <p:cNvSpPr txBox="1">
            <a:spLocks/>
          </p:cNvSpPr>
          <p:nvPr/>
        </p:nvSpPr>
        <p:spPr bwMode="gray">
          <a:xfrm>
            <a:off x="158751" y="1038839"/>
            <a:ext cx="7940040" cy="312848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440B602-16C8-25F5-69C6-7B123801C98E}"/>
              </a:ext>
            </a:extLst>
          </p:cNvPr>
          <p:cNvSpPr txBox="1">
            <a:spLocks/>
          </p:cNvSpPr>
          <p:nvPr/>
        </p:nvSpPr>
        <p:spPr bwMode="gray">
          <a:xfrm>
            <a:off x="699302" y="960458"/>
            <a:ext cx="3412233" cy="312848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The due Date for Product Carbon Footprint declaration is delayed vs original time plan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Customer and CSRD requirements goes beyond the Battery Regulations requirements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The work on modelling and data collection for the PCF report is time consuming, complex and request different fields of expertise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The use of adequate Software is mandatory and requires additional training for the users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party verification is requested by stakeholders which consumes </a:t>
            </a:r>
            <a:r>
              <a:rPr lang="en-US" sz="1200"/>
              <a:t>more resources</a:t>
            </a: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11" name="Immagine 15" descr="Immagine che contiene pianta, aria aperta, albero, cielo&#10;&#10;Il contenuto generato dall'IA potrebbe non essere corretto.">
            <a:extLst>
              <a:ext uri="{FF2B5EF4-FFF2-40B4-BE49-F238E27FC236}">
                <a16:creationId xmlns:a16="http://schemas.microsoft.com/office/drawing/2014/main" id="{8CA5A540-2B58-0869-3E71-A6E251312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r="16587"/>
          <a:stretch>
            <a:fillRect/>
          </a:stretch>
        </p:blipFill>
        <p:spPr>
          <a:xfrm>
            <a:off x="5417821" y="0"/>
            <a:ext cx="5181600" cy="5143500"/>
          </a:xfrm>
          <a:prstGeom prst="rect">
            <a:avLst/>
          </a:prstGeom>
        </p:spPr>
      </p:pic>
      <p:sp>
        <p:nvSpPr>
          <p:cNvPr id="13" name="Parallelogramma 8">
            <a:extLst>
              <a:ext uri="{FF2B5EF4-FFF2-40B4-BE49-F238E27FC236}">
                <a16:creationId xmlns:a16="http://schemas.microsoft.com/office/drawing/2014/main" id="{40C15DC8-361E-0B12-F514-97D6AD6480B4}"/>
              </a:ext>
            </a:extLst>
          </p:cNvPr>
          <p:cNvSpPr/>
          <p:nvPr/>
        </p:nvSpPr>
        <p:spPr bwMode="gray">
          <a:xfrm>
            <a:off x="4426137" y="0"/>
            <a:ext cx="2667000" cy="51435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grpSp>
        <p:nvGrpSpPr>
          <p:cNvPr id="14" name="Gruppo 8">
            <a:extLst>
              <a:ext uri="{FF2B5EF4-FFF2-40B4-BE49-F238E27FC236}">
                <a16:creationId xmlns:a16="http://schemas.microsoft.com/office/drawing/2014/main" id="{02D9D6B7-8C45-259D-ED65-4E74AC96CDAA}"/>
              </a:ext>
            </a:extLst>
          </p:cNvPr>
          <p:cNvGrpSpPr/>
          <p:nvPr/>
        </p:nvGrpSpPr>
        <p:grpSpPr>
          <a:xfrm>
            <a:off x="278675" y="4048841"/>
            <a:ext cx="4147462" cy="646217"/>
            <a:chOff x="3616037" y="4304804"/>
            <a:chExt cx="2214748" cy="409699"/>
          </a:xfrm>
        </p:grpSpPr>
        <p:sp>
          <p:nvSpPr>
            <p:cNvPr id="15" name="Parallelogramma 2">
              <a:extLst>
                <a:ext uri="{FF2B5EF4-FFF2-40B4-BE49-F238E27FC236}">
                  <a16:creationId xmlns:a16="http://schemas.microsoft.com/office/drawing/2014/main" id="{84FEF156-4032-9CA7-DDE9-099E17889E2B}"/>
                </a:ext>
              </a:extLst>
            </p:cNvPr>
            <p:cNvSpPr/>
            <p:nvPr/>
          </p:nvSpPr>
          <p:spPr bwMode="gray">
            <a:xfrm>
              <a:off x="3616037" y="4304804"/>
              <a:ext cx="2214748" cy="409699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6" name="CasellaDiTesto 6">
              <a:extLst>
                <a:ext uri="{FF2B5EF4-FFF2-40B4-BE49-F238E27FC236}">
                  <a16:creationId xmlns:a16="http://schemas.microsoft.com/office/drawing/2014/main" id="{BCB3D8DB-8A5F-A2D3-9696-719605B08665}"/>
                </a:ext>
              </a:extLst>
            </p:cNvPr>
            <p:cNvSpPr txBox="1"/>
            <p:nvPr/>
          </p:nvSpPr>
          <p:spPr bwMode="gray">
            <a:xfrm>
              <a:off x="3898076" y="4383957"/>
              <a:ext cx="1650670" cy="1920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…if not yet done let’s start the work now…</a:t>
              </a:r>
            </a:p>
          </p:txBody>
        </p:sp>
      </p:grpSp>
      <p:grpSp>
        <p:nvGrpSpPr>
          <p:cNvPr id="17" name="Gruppo 13">
            <a:extLst>
              <a:ext uri="{FF2B5EF4-FFF2-40B4-BE49-F238E27FC236}">
                <a16:creationId xmlns:a16="http://schemas.microsoft.com/office/drawing/2014/main" id="{E69A84D1-F9B6-FEBA-7174-4B15BBEC148B}"/>
              </a:ext>
            </a:extLst>
          </p:cNvPr>
          <p:cNvGrpSpPr/>
          <p:nvPr/>
        </p:nvGrpSpPr>
        <p:grpSpPr>
          <a:xfrm>
            <a:off x="317123" y="1075926"/>
            <a:ext cx="237373" cy="237586"/>
            <a:chOff x="360000" y="884338"/>
            <a:chExt cx="237373" cy="237586"/>
          </a:xfrm>
        </p:grpSpPr>
        <p:sp>
          <p:nvSpPr>
            <p:cNvPr id="18" name="Parallelogramma 11">
              <a:extLst>
                <a:ext uri="{FF2B5EF4-FFF2-40B4-BE49-F238E27FC236}">
                  <a16:creationId xmlns:a16="http://schemas.microsoft.com/office/drawing/2014/main" id="{EE216D0B-5698-154A-7B61-2EF57F2AA902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F85CDD32-C102-9F3C-D19F-D73C9A3836E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o 14">
            <a:extLst>
              <a:ext uri="{FF2B5EF4-FFF2-40B4-BE49-F238E27FC236}">
                <a16:creationId xmlns:a16="http://schemas.microsoft.com/office/drawing/2014/main" id="{EF5F2060-E6AC-550E-5AA2-9E2A5976A26F}"/>
              </a:ext>
            </a:extLst>
          </p:cNvPr>
          <p:cNvGrpSpPr/>
          <p:nvPr/>
        </p:nvGrpSpPr>
        <p:grpSpPr>
          <a:xfrm>
            <a:off x="317123" y="1608530"/>
            <a:ext cx="237373" cy="237586"/>
            <a:chOff x="360000" y="884338"/>
            <a:chExt cx="237373" cy="237586"/>
          </a:xfrm>
        </p:grpSpPr>
        <p:sp>
          <p:nvSpPr>
            <p:cNvPr id="21" name="Parallelogramma 15">
              <a:extLst>
                <a:ext uri="{FF2B5EF4-FFF2-40B4-BE49-F238E27FC236}">
                  <a16:creationId xmlns:a16="http://schemas.microsoft.com/office/drawing/2014/main" id="{0432D43A-4572-E423-9F64-C7626717451E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790E6F20-C94D-D4CE-6E98-FEB63F36723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o 14">
            <a:extLst>
              <a:ext uri="{FF2B5EF4-FFF2-40B4-BE49-F238E27FC236}">
                <a16:creationId xmlns:a16="http://schemas.microsoft.com/office/drawing/2014/main" id="{6F3C536E-A6C8-4BC9-496B-C3AAE05ED000}"/>
              </a:ext>
            </a:extLst>
          </p:cNvPr>
          <p:cNvGrpSpPr/>
          <p:nvPr/>
        </p:nvGrpSpPr>
        <p:grpSpPr>
          <a:xfrm>
            <a:off x="317123" y="2091856"/>
            <a:ext cx="237373" cy="237586"/>
            <a:chOff x="360000" y="884338"/>
            <a:chExt cx="237373" cy="237586"/>
          </a:xfrm>
        </p:grpSpPr>
        <p:sp>
          <p:nvSpPr>
            <p:cNvPr id="24" name="Parallelogramma 15">
              <a:extLst>
                <a:ext uri="{FF2B5EF4-FFF2-40B4-BE49-F238E27FC236}">
                  <a16:creationId xmlns:a16="http://schemas.microsoft.com/office/drawing/2014/main" id="{A27C4413-5731-0969-B679-E0C0E18D71C1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FFB5BA45-66F8-711A-6AE6-3562F29B6D9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o 14">
            <a:extLst>
              <a:ext uri="{FF2B5EF4-FFF2-40B4-BE49-F238E27FC236}">
                <a16:creationId xmlns:a16="http://schemas.microsoft.com/office/drawing/2014/main" id="{E70A8BCE-EBBA-8551-D61F-73285C34EAA7}"/>
              </a:ext>
            </a:extLst>
          </p:cNvPr>
          <p:cNvGrpSpPr/>
          <p:nvPr/>
        </p:nvGrpSpPr>
        <p:grpSpPr>
          <a:xfrm>
            <a:off x="317123" y="2840792"/>
            <a:ext cx="237373" cy="228468"/>
            <a:chOff x="360000" y="884338"/>
            <a:chExt cx="237373" cy="228468"/>
          </a:xfrm>
        </p:grpSpPr>
        <p:sp>
          <p:nvSpPr>
            <p:cNvPr id="27" name="Parallelogramma 15">
              <a:extLst>
                <a:ext uri="{FF2B5EF4-FFF2-40B4-BE49-F238E27FC236}">
                  <a16:creationId xmlns:a16="http://schemas.microsoft.com/office/drawing/2014/main" id="{D7795573-ABFC-D211-0412-F1F5B2907BC5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CB6ABC2A-8992-BBCF-1EB1-1F42EB824DA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163665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9" name="Gruppo 14">
            <a:extLst>
              <a:ext uri="{FF2B5EF4-FFF2-40B4-BE49-F238E27FC236}">
                <a16:creationId xmlns:a16="http://schemas.microsoft.com/office/drawing/2014/main" id="{3001C6FE-A595-A88C-4E9D-8DCB73C5711D}"/>
              </a:ext>
            </a:extLst>
          </p:cNvPr>
          <p:cNvGrpSpPr/>
          <p:nvPr/>
        </p:nvGrpSpPr>
        <p:grpSpPr>
          <a:xfrm>
            <a:off x="317123" y="3415559"/>
            <a:ext cx="237373" cy="237586"/>
            <a:chOff x="360000" y="884338"/>
            <a:chExt cx="237373" cy="237586"/>
          </a:xfrm>
        </p:grpSpPr>
        <p:sp>
          <p:nvSpPr>
            <p:cNvPr id="30" name="Parallelogramma 15">
              <a:extLst>
                <a:ext uri="{FF2B5EF4-FFF2-40B4-BE49-F238E27FC236}">
                  <a16:creationId xmlns:a16="http://schemas.microsoft.com/office/drawing/2014/main" id="{AA93F04A-9BDF-EA9A-3681-D78D6FE3DCD6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B278C9BA-8742-7342-AF80-D88B0B464B6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>
            <a:spLocks noGrp="1"/>
          </p:cNvSpPr>
          <p:nvPr>
            <p:ph type="ctrTitle"/>
          </p:nvPr>
        </p:nvSpPr>
        <p:spPr>
          <a:xfrm>
            <a:off x="323528" y="1923678"/>
            <a:ext cx="842645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Thank you!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6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23ED-C810-F0C7-3A0A-624EFE77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17A477-EEC3-C74D-612F-B4DCD73CE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/>
          <a:stretch>
            <a:fillRect/>
          </a:stretch>
        </p:blipFill>
        <p:spPr bwMode="auto">
          <a:xfrm>
            <a:off x="5000017" y="0"/>
            <a:ext cx="70956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EFDC4A-4A97-E956-A95B-2812926C58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EFDC4A-4A97-E956-A95B-2812926C5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730F75-EEC6-ED06-6740-F64427FCBD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27/06/2025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ACBAAC-35DB-4490-F779-F541757C283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id="{DF55C7F0-004A-651E-BFDF-2052142B9A41}"/>
              </a:ext>
            </a:extLst>
          </p:cNvPr>
          <p:cNvSpPr/>
          <p:nvPr/>
        </p:nvSpPr>
        <p:spPr bwMode="gray">
          <a:xfrm>
            <a:off x="4261359" y="0"/>
            <a:ext cx="2922209" cy="51435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F06367F-BB87-8AC6-8767-652858B8C91D}"/>
              </a:ext>
            </a:extLst>
          </p:cNvPr>
          <p:cNvSpPr txBox="1">
            <a:spLocks/>
          </p:cNvSpPr>
          <p:nvPr/>
        </p:nvSpPr>
        <p:spPr bwMode="gray">
          <a:xfrm>
            <a:off x="676148" y="879474"/>
            <a:ext cx="3555383" cy="3570929"/>
          </a:xfrm>
          <a:prstGeom prst="rect">
            <a:avLst/>
          </a:prstGeom>
        </p:spPr>
        <p:txBody>
          <a:bodyPr wrap="square" numCol="1"/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88" indent="-2682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Tx/>
              <a:buFont typeface="+mj-lt"/>
              <a:buAutoNum type="alphaL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Article 7 – Battery Regulation Timeline</a:t>
            </a:r>
          </a:p>
          <a:p>
            <a:r>
              <a:rPr lang="en-US" sz="1200" dirty="0"/>
              <a:t>Request from Customers and CSRD</a:t>
            </a:r>
          </a:p>
          <a:p>
            <a:r>
              <a:rPr lang="en-US" sz="1200" dirty="0"/>
              <a:t>Reporting requirements  - public reports</a:t>
            </a:r>
          </a:p>
          <a:p>
            <a:r>
              <a:rPr lang="en-US" sz="1200" dirty="0"/>
              <a:t>What is a Carbon Footprint?</a:t>
            </a:r>
          </a:p>
          <a:p>
            <a:pPr marL="589825" lvl="1" indent="-228600"/>
            <a:r>
              <a:rPr lang="en-US" sz="1000" dirty="0"/>
              <a:t>Life Cycle Assessment  vs Carbon Footprint</a:t>
            </a:r>
          </a:p>
          <a:p>
            <a:pPr marL="589825" lvl="1" indent="-228600"/>
            <a:r>
              <a:rPr lang="en-US" sz="1000" dirty="0"/>
              <a:t>Company Carbon Footprint vs Product Carbon Footprint (PCF)</a:t>
            </a:r>
          </a:p>
          <a:p>
            <a:r>
              <a:rPr lang="en-US" sz="1200" dirty="0"/>
              <a:t>Battery Regulation Requirements</a:t>
            </a:r>
          </a:p>
          <a:p>
            <a:pPr marL="589825" lvl="1" indent="-228600"/>
            <a:r>
              <a:rPr lang="en-US" sz="1000" dirty="0"/>
              <a:t>Battery services and functional unit</a:t>
            </a:r>
          </a:p>
          <a:p>
            <a:pPr marL="589825" lvl="1" indent="-228600"/>
            <a:r>
              <a:rPr lang="en-US" sz="1000" dirty="0"/>
              <a:t>System Boundaries</a:t>
            </a:r>
          </a:p>
          <a:p>
            <a:r>
              <a:rPr lang="en-US" sz="1200" dirty="0"/>
              <a:t>Modelling of a Lead Based Battery</a:t>
            </a:r>
          </a:p>
          <a:p>
            <a:r>
              <a:rPr lang="en-US" sz="1200" dirty="0"/>
              <a:t>Data collection </a:t>
            </a:r>
          </a:p>
          <a:p>
            <a:pPr marL="589825" lvl="1" indent="-228600"/>
            <a:r>
              <a:rPr lang="en-US" sz="1000" dirty="0"/>
              <a:t>primary and secondary data, reference flow</a:t>
            </a:r>
          </a:p>
          <a:p>
            <a:pPr marL="589825" lvl="1" indent="-228600"/>
            <a:r>
              <a:rPr lang="en-US" sz="1000" dirty="0"/>
              <a:t>Data quality</a:t>
            </a:r>
          </a:p>
          <a:p>
            <a:r>
              <a:rPr lang="en-US" sz="1200" dirty="0"/>
              <a:t>Cradle to Gate PCF</a:t>
            </a:r>
          </a:p>
          <a:p>
            <a:r>
              <a:rPr lang="en-US" sz="1200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7F73709-789F-14AE-8FAA-1B2FD9E3D3D1}"/>
              </a:ext>
            </a:extLst>
          </p:cNvPr>
          <p:cNvGrpSpPr/>
          <p:nvPr/>
        </p:nvGrpSpPr>
        <p:grpSpPr>
          <a:xfrm>
            <a:off x="346380" y="884338"/>
            <a:ext cx="237373" cy="237586"/>
            <a:chOff x="360000" y="884338"/>
            <a:chExt cx="237373" cy="237586"/>
          </a:xfrm>
        </p:grpSpPr>
        <p:sp>
          <p:nvSpPr>
            <p:cNvPr id="12" name="Parallelogramma 11">
              <a:extLst>
                <a:ext uri="{FF2B5EF4-FFF2-40B4-BE49-F238E27FC236}">
                  <a16:creationId xmlns:a16="http://schemas.microsoft.com/office/drawing/2014/main" id="{2E0A4D09-85B9-A137-09EA-32B93EB49B21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A40E46FE-6C9D-C77C-E4FD-3BA1EAFE92A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046EC20-D466-3FD4-16FC-FC79A42CE29C}"/>
              </a:ext>
            </a:extLst>
          </p:cNvPr>
          <p:cNvGrpSpPr/>
          <p:nvPr/>
        </p:nvGrpSpPr>
        <p:grpSpPr>
          <a:xfrm>
            <a:off x="346380" y="1146413"/>
            <a:ext cx="237373" cy="237586"/>
            <a:chOff x="360000" y="884338"/>
            <a:chExt cx="237373" cy="237586"/>
          </a:xfrm>
        </p:grpSpPr>
        <p:sp>
          <p:nvSpPr>
            <p:cNvPr id="16" name="Parallelogramma 15">
              <a:extLst>
                <a:ext uri="{FF2B5EF4-FFF2-40B4-BE49-F238E27FC236}">
                  <a16:creationId xmlns:a16="http://schemas.microsoft.com/office/drawing/2014/main" id="{9981B200-B321-A657-2F17-9FC1A87291BF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6D8C7BAA-698E-1841-4FA9-3F7FFDC6A4D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21B1FF5-D49A-E3A7-CF56-19234C7B8071}"/>
              </a:ext>
            </a:extLst>
          </p:cNvPr>
          <p:cNvGrpSpPr/>
          <p:nvPr/>
        </p:nvGrpSpPr>
        <p:grpSpPr>
          <a:xfrm>
            <a:off x="346380" y="1404755"/>
            <a:ext cx="237373" cy="237586"/>
            <a:chOff x="360000" y="884338"/>
            <a:chExt cx="237373" cy="237586"/>
          </a:xfrm>
        </p:grpSpPr>
        <p:sp>
          <p:nvSpPr>
            <p:cNvPr id="19" name="Parallelogramma 18">
              <a:extLst>
                <a:ext uri="{FF2B5EF4-FFF2-40B4-BE49-F238E27FC236}">
                  <a16:creationId xmlns:a16="http://schemas.microsoft.com/office/drawing/2014/main" id="{C20B7F2C-9CCF-BA75-030D-D798447A9B6E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7FA76BC3-2A2D-5312-5DBC-33238FF6998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5E38A60-496A-FB7A-8BF7-D43D11115264}"/>
              </a:ext>
            </a:extLst>
          </p:cNvPr>
          <p:cNvGrpSpPr/>
          <p:nvPr/>
        </p:nvGrpSpPr>
        <p:grpSpPr>
          <a:xfrm>
            <a:off x="346380" y="1657684"/>
            <a:ext cx="237373" cy="237586"/>
            <a:chOff x="360000" y="884338"/>
            <a:chExt cx="237373" cy="237586"/>
          </a:xfrm>
        </p:grpSpPr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DBB10F1E-CF28-74AE-8A46-0EFA42CD2D4F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3" name="Text Placeholder 10">
              <a:extLst>
                <a:ext uri="{FF2B5EF4-FFF2-40B4-BE49-F238E27FC236}">
                  <a16:creationId xmlns:a16="http://schemas.microsoft.com/office/drawing/2014/main" id="{C5CD91B4-68DC-6090-717E-E95102E965D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B077C2C-95C1-96CC-BA36-6A2CB868E17C}"/>
              </a:ext>
            </a:extLst>
          </p:cNvPr>
          <p:cNvGrpSpPr/>
          <p:nvPr/>
        </p:nvGrpSpPr>
        <p:grpSpPr>
          <a:xfrm>
            <a:off x="346380" y="2519840"/>
            <a:ext cx="237373" cy="237586"/>
            <a:chOff x="360000" y="884338"/>
            <a:chExt cx="237373" cy="237586"/>
          </a:xfrm>
        </p:grpSpPr>
        <p:sp>
          <p:nvSpPr>
            <p:cNvPr id="25" name="Parallelogramma 24">
              <a:extLst>
                <a:ext uri="{FF2B5EF4-FFF2-40B4-BE49-F238E27FC236}">
                  <a16:creationId xmlns:a16="http://schemas.microsoft.com/office/drawing/2014/main" id="{2CF605B4-44ED-509D-59B0-639B8F0E3214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FEBD09C2-41A2-95B6-DDD4-1C980691E1F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29F8BB58-D1F8-368F-617F-45E6C81258EB}"/>
              </a:ext>
            </a:extLst>
          </p:cNvPr>
          <p:cNvGrpSpPr/>
          <p:nvPr/>
        </p:nvGrpSpPr>
        <p:grpSpPr>
          <a:xfrm>
            <a:off x="346380" y="3209211"/>
            <a:ext cx="237373" cy="237586"/>
            <a:chOff x="360000" y="884338"/>
            <a:chExt cx="237373" cy="237586"/>
          </a:xfrm>
        </p:grpSpPr>
        <p:sp>
          <p:nvSpPr>
            <p:cNvPr id="28" name="Parallelogramma 27">
              <a:extLst>
                <a:ext uri="{FF2B5EF4-FFF2-40B4-BE49-F238E27FC236}">
                  <a16:creationId xmlns:a16="http://schemas.microsoft.com/office/drawing/2014/main" id="{ADF05C3C-5556-EA00-97ED-D7A3B881C78F}"/>
                </a:ext>
              </a:extLst>
            </p:cNvPr>
            <p:cNvSpPr/>
            <p:nvPr/>
          </p:nvSpPr>
          <p:spPr bwMode="gray">
            <a:xfrm>
              <a:off x="360000" y="939650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D02BDC00-D3B9-97B5-F93C-64D693106C6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C1746771-3502-2DF4-ABD8-7E6AB3BCE213}"/>
              </a:ext>
            </a:extLst>
          </p:cNvPr>
          <p:cNvGrpSpPr/>
          <p:nvPr/>
        </p:nvGrpSpPr>
        <p:grpSpPr>
          <a:xfrm>
            <a:off x="346380" y="3495111"/>
            <a:ext cx="237373" cy="237586"/>
            <a:chOff x="360000" y="884338"/>
            <a:chExt cx="237373" cy="237586"/>
          </a:xfrm>
        </p:grpSpPr>
        <p:sp>
          <p:nvSpPr>
            <p:cNvPr id="31" name="Parallelogramma 30">
              <a:extLst>
                <a:ext uri="{FF2B5EF4-FFF2-40B4-BE49-F238E27FC236}">
                  <a16:creationId xmlns:a16="http://schemas.microsoft.com/office/drawing/2014/main" id="{3607F586-E20A-70DC-D762-E796F989163A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27B0BAFE-FED4-ECE4-9358-CD8C21DDB0C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E39B6D17-7E9D-F0A1-04B7-2A51ABD86B01}"/>
              </a:ext>
            </a:extLst>
          </p:cNvPr>
          <p:cNvGrpSpPr/>
          <p:nvPr/>
        </p:nvGrpSpPr>
        <p:grpSpPr>
          <a:xfrm>
            <a:off x="346380" y="4194212"/>
            <a:ext cx="237373" cy="237586"/>
            <a:chOff x="360000" y="884338"/>
            <a:chExt cx="237373" cy="237586"/>
          </a:xfrm>
        </p:grpSpPr>
        <p:sp>
          <p:nvSpPr>
            <p:cNvPr id="34" name="Parallelogramma 33">
              <a:extLst>
                <a:ext uri="{FF2B5EF4-FFF2-40B4-BE49-F238E27FC236}">
                  <a16:creationId xmlns:a16="http://schemas.microsoft.com/office/drawing/2014/main" id="{0D5E4198-A1AA-07BD-8797-F0530BECAAE6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70A61CD2-B5F1-5197-F2C1-38E81810E9A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FD526871-335C-958D-6C6A-107376F62104}"/>
              </a:ext>
            </a:extLst>
          </p:cNvPr>
          <p:cNvGrpSpPr/>
          <p:nvPr/>
        </p:nvGrpSpPr>
        <p:grpSpPr>
          <a:xfrm>
            <a:off x="346380" y="4466585"/>
            <a:ext cx="237373" cy="237586"/>
            <a:chOff x="360000" y="884338"/>
            <a:chExt cx="237373" cy="237586"/>
          </a:xfrm>
        </p:grpSpPr>
        <p:sp>
          <p:nvSpPr>
            <p:cNvPr id="37" name="Parallelogramma 36">
              <a:extLst>
                <a:ext uri="{FF2B5EF4-FFF2-40B4-BE49-F238E27FC236}">
                  <a16:creationId xmlns:a16="http://schemas.microsoft.com/office/drawing/2014/main" id="{85D13982-C25B-6D36-D7C1-7407DD6D66D7}"/>
                </a:ext>
              </a:extLst>
            </p:cNvPr>
            <p:cNvSpPr/>
            <p:nvPr/>
          </p:nvSpPr>
          <p:spPr bwMode="gray">
            <a:xfrm>
              <a:off x="360000" y="939649"/>
              <a:ext cx="237373" cy="17315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DE8C7DF0-8443-BEF2-5BE9-853E9A236FC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3611" y="884338"/>
              <a:ext cx="210149" cy="237586"/>
            </a:xfrm>
            <a:prstGeom prst="rect">
              <a:avLst/>
            </a:prstGeom>
          </p:spPr>
          <p:txBody>
            <a:bodyPr wrap="square" numCol="1"/>
            <a:lstStyle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8288" indent="-268288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rabi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2700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Tx/>
                <a:buFont typeface="+mj-lt"/>
                <a:buAutoNum type="alphaLcPeriod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14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5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0F993-99E9-C145-1F58-982C5E98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76D473-0655-95A0-1A85-22A24161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7 Battery Regulation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6167AE-DE2F-A5A0-7E64-19C75803A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Timeline</a:t>
            </a:r>
            <a:endParaRPr lang="de-DE" dirty="0"/>
          </a:p>
        </p:txBody>
      </p:sp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2AA60E55-CD67-E556-FD77-50C6CA393A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arallelogramma 1">
            <a:extLst>
              <a:ext uri="{FF2B5EF4-FFF2-40B4-BE49-F238E27FC236}">
                <a16:creationId xmlns:a16="http://schemas.microsoft.com/office/drawing/2014/main" id="{F7CC1ACA-05BB-9127-48EF-21C2482E7790}"/>
              </a:ext>
            </a:extLst>
          </p:cNvPr>
          <p:cNvSpPr/>
          <p:nvPr/>
        </p:nvSpPr>
        <p:spPr bwMode="gray">
          <a:xfrm>
            <a:off x="4954695" y="-3094778"/>
            <a:ext cx="5686509" cy="1024325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09FE282-2F93-672A-948B-9E612DE2BBBB}"/>
              </a:ext>
            </a:extLst>
          </p:cNvPr>
          <p:cNvSpPr txBox="1">
            <a:spLocks/>
          </p:cNvSpPr>
          <p:nvPr/>
        </p:nvSpPr>
        <p:spPr bwMode="gray">
          <a:xfrm>
            <a:off x="382985" y="1162947"/>
            <a:ext cx="8378030" cy="291950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fontAlgn="base"/>
            <a:r>
              <a:rPr lang="en-GB" sz="1200" dirty="0">
                <a:solidFill>
                  <a:srgbClr val="000000"/>
                </a:solidFill>
              </a:rPr>
              <a:t>Art. 7 Carbon Footprint (CF)</a:t>
            </a:r>
          </a:p>
          <a:p>
            <a:pPr fontAlgn="base"/>
            <a:endParaRPr lang="en-GB" sz="1200" dirty="0">
              <a:solidFill>
                <a:srgbClr val="000000"/>
              </a:solidFill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April 2025: The Joint Research Centre (JRC) of the European Commission has now published their report on methodological guidelines for calculating the carbon footprint of rechargeable industrial batteries with a capacity greater than 2 kWh.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The European Commission will now use the JRC report to draft the delegated act establishing the methodology for the calculation and verification of the carbon footprint. (For industrial batteries (&gt;2 kWh) this was originally scheduled to be adopted by 18 February 2025.) Although delayed, the delegated act is still expected by the end of this year.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Given the logic of Art. 7.1b, the carbon footprint declaration for industrial batteries (&gt;2kWh) will now likely apply from </a:t>
            </a:r>
            <a:r>
              <a:rPr lang="en-GB" sz="1200" b="1" dirty="0">
                <a:solidFill>
                  <a:srgbClr val="000000"/>
                </a:solidFill>
              </a:rPr>
              <a:t>1st half of 2027 onwards </a:t>
            </a:r>
            <a:r>
              <a:rPr lang="en-GB" sz="1200" dirty="0">
                <a:solidFill>
                  <a:srgbClr val="000000"/>
                </a:solidFill>
              </a:rPr>
              <a:t>(18 months after the date of entry into force either of the delegated act).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1D179A-F880-10BB-B549-D77B15B41AFD}"/>
              </a:ext>
            </a:extLst>
          </p:cNvPr>
          <p:cNvGrpSpPr/>
          <p:nvPr/>
        </p:nvGrpSpPr>
        <p:grpSpPr>
          <a:xfrm>
            <a:off x="3616037" y="4304804"/>
            <a:ext cx="2214748" cy="409699"/>
            <a:chOff x="3616037" y="4304804"/>
            <a:chExt cx="2214748" cy="409699"/>
          </a:xfrm>
        </p:grpSpPr>
        <p:sp>
          <p:nvSpPr>
            <p:cNvPr id="3" name="Parallelogramma 2">
              <a:extLst>
                <a:ext uri="{FF2B5EF4-FFF2-40B4-BE49-F238E27FC236}">
                  <a16:creationId xmlns:a16="http://schemas.microsoft.com/office/drawing/2014/main" id="{7F2D07FC-2DA2-DF36-3EE5-1D3F6A21F92E}"/>
                </a:ext>
              </a:extLst>
            </p:cNvPr>
            <p:cNvSpPr/>
            <p:nvPr/>
          </p:nvSpPr>
          <p:spPr bwMode="gray">
            <a:xfrm>
              <a:off x="3616037" y="4304804"/>
              <a:ext cx="2214748" cy="409699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CD67CD8-2E30-1FDC-1F30-CAEFDF8C5153}"/>
                </a:ext>
              </a:extLst>
            </p:cNvPr>
            <p:cNvSpPr txBox="1"/>
            <p:nvPr/>
          </p:nvSpPr>
          <p:spPr bwMode="gray">
            <a:xfrm>
              <a:off x="3898076" y="4383957"/>
              <a:ext cx="1650670" cy="1920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…nevertheless…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3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DE5A8-6529-02B3-1D8A-EA2D6FF89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A491C-4438-CFF0-BE4D-2AD14A6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from Customers and CSRD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5509AC-D59D-C818-FD36-A2DFA5639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Customer and CSRD reporting requirements beyond Battery Regulation</a:t>
            </a:r>
          </a:p>
        </p:txBody>
      </p:sp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3364F250-198F-B467-8466-0204F67F2E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C8AB7D-0960-81A0-47DE-BBF919E52CB2}"/>
              </a:ext>
            </a:extLst>
          </p:cNvPr>
          <p:cNvSpPr txBox="1">
            <a:spLocks/>
          </p:cNvSpPr>
          <p:nvPr/>
        </p:nvSpPr>
        <p:spPr bwMode="gray">
          <a:xfrm>
            <a:off x="382985" y="1162947"/>
            <a:ext cx="8378030" cy="3413022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Customers request information about the product carbon footprint of lead based batteries including 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285750" indent="-2857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Batteries below 2 kWh </a:t>
            </a:r>
          </a:p>
          <a:p>
            <a:pPr marL="285750" indent="-2857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SLI batteries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In the light of the Corporate Sustainability Reporting Directive (CSRD) many of our customers need to report CO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emissions of their company which includes purchased goods as one category of Scope 3 involving lead based batteries and therefore requesting primary data from us as a supplier.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e.g. Exide Technologies gets requests from Automotive OEMs, distributors, Industrial UPS and Telecom customers as well as established forklift and cleaning machine manufacturers.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In addition to customers, the CSRD requires the Carbon footprint of the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product use phase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as a further Scope 3 category although excluded in the battery regulation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3DD25E8-4048-7FD2-6C76-74299DE64FBB}"/>
              </a:ext>
            </a:extLst>
          </p:cNvPr>
          <p:cNvGrpSpPr/>
          <p:nvPr/>
        </p:nvGrpSpPr>
        <p:grpSpPr>
          <a:xfrm>
            <a:off x="3418360" y="2071901"/>
            <a:ext cx="1785656" cy="409699"/>
            <a:chOff x="-326296" y="2366900"/>
            <a:chExt cx="1855123" cy="409699"/>
          </a:xfrm>
        </p:grpSpPr>
        <p:sp>
          <p:nvSpPr>
            <p:cNvPr id="14" name="Parallelogramma 13">
              <a:extLst>
                <a:ext uri="{FF2B5EF4-FFF2-40B4-BE49-F238E27FC236}">
                  <a16:creationId xmlns:a16="http://schemas.microsoft.com/office/drawing/2014/main" id="{258274A4-CB61-C43E-F1D4-AE6F1FA5259C}"/>
                </a:ext>
              </a:extLst>
            </p:cNvPr>
            <p:cNvSpPr/>
            <p:nvPr/>
          </p:nvSpPr>
          <p:spPr bwMode="gray">
            <a:xfrm>
              <a:off x="-326296" y="2366900"/>
              <a:ext cx="1855123" cy="409699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it-IT" sz="1400" b="1" dirty="0" err="1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5F15496-91F8-4F10-B2BB-27C5F02E5F33}"/>
                </a:ext>
              </a:extLst>
            </p:cNvPr>
            <p:cNvSpPr txBox="1"/>
            <p:nvPr/>
          </p:nvSpPr>
          <p:spPr bwMode="gray">
            <a:xfrm>
              <a:off x="479071" y="2460503"/>
              <a:ext cx="609600" cy="300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600" b="1" dirty="0">
                  <a:solidFill>
                    <a:schemeClr val="bg1"/>
                  </a:solidFill>
                </a:rPr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3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B40AB-1F8C-59C3-9C6D-48188A67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pianta, aria aperta, albero, cielo&#10;&#10;Il contenuto generato dall'IA potrebbe non essere corretto.">
            <a:extLst>
              <a:ext uri="{FF2B5EF4-FFF2-40B4-BE49-F238E27FC236}">
                <a16:creationId xmlns:a16="http://schemas.microsoft.com/office/drawing/2014/main" id="{31987F62-6065-8296-4C84-6B03C383A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r="16587"/>
          <a:stretch>
            <a:fillRect/>
          </a:stretch>
        </p:blipFill>
        <p:spPr>
          <a:xfrm>
            <a:off x="5417821" y="0"/>
            <a:ext cx="5181600" cy="5143500"/>
          </a:xfrm>
          <a:prstGeom prst="rect">
            <a:avLst/>
          </a:prstGeom>
        </p:spPr>
      </p:pic>
      <p:sp>
        <p:nvSpPr>
          <p:cNvPr id="9" name="Parallelogramma 8">
            <a:extLst>
              <a:ext uri="{FF2B5EF4-FFF2-40B4-BE49-F238E27FC236}">
                <a16:creationId xmlns:a16="http://schemas.microsoft.com/office/drawing/2014/main" id="{B0F0945B-A441-64F0-3FA9-C62E552F141F}"/>
              </a:ext>
            </a:extLst>
          </p:cNvPr>
          <p:cNvSpPr/>
          <p:nvPr/>
        </p:nvSpPr>
        <p:spPr bwMode="gray">
          <a:xfrm>
            <a:off x="4312920" y="0"/>
            <a:ext cx="2667000" cy="51435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7F4D31-63AD-4025-B700-1C46072F0B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7F4D31-63AD-4025-B700-1C46072F0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B98BE2F-8BC3-8D61-25CC-7FA876E0018E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2400" b="1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68D1D720-C1C5-F3D7-21A2-AE4D73186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38" y="914375"/>
            <a:ext cx="6215786" cy="3457575"/>
          </a:xfrm>
        </p:spPr>
        <p:txBody>
          <a:bodyPr/>
          <a:lstStyle/>
          <a:p>
            <a:pPr marL="257175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buClr>
                <a:schemeClr val="accent2"/>
              </a:buClr>
            </a:pPr>
            <a:endParaRPr lang="pl-PL" dirty="0"/>
          </a:p>
          <a:p>
            <a:pPr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0901EA-9A2E-9281-B2A5-2E4C8712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rgbClr val="242424"/>
                </a:solidFill>
              </a:rPr>
              <a:t>Reporting </a:t>
            </a:r>
            <a:r>
              <a:rPr lang="en-US" noProof="0" dirty="0">
                <a:solidFill>
                  <a:srgbClr val="242424"/>
                </a:solidFill>
              </a:rPr>
              <a:t>Requirements</a:t>
            </a:r>
            <a:endParaRPr lang="en-US" dirty="0"/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BF39F9F7-EDD1-73C6-B4DA-06B6256CB4ED}"/>
              </a:ext>
            </a:extLst>
          </p:cNvPr>
          <p:cNvSpPr txBox="1">
            <a:spLocks/>
          </p:cNvSpPr>
          <p:nvPr/>
        </p:nvSpPr>
        <p:spPr bwMode="gray">
          <a:xfrm>
            <a:off x="360000" y="647701"/>
            <a:ext cx="8424863" cy="22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indent="-23917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982" indent="-239994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708" indent="-357708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82" indent="-359991" algn="l" defTabSz="1219170" rtl="0" eaLnBrk="1" latinLnBrk="0" hangingPunct="1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lphaLcPeriod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867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300"/>
              </a:spcBef>
              <a:spcAft>
                <a:spcPts val="300"/>
              </a:spcAft>
            </a:pPr>
            <a:r>
              <a:rPr lang="pl-PL" sz="105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51C43EA7-E851-589B-0573-D960CACB37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Public Version of the carbon footprint report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42096E0-3718-F13C-2A3A-252BD532C650}"/>
              </a:ext>
            </a:extLst>
          </p:cNvPr>
          <p:cNvSpPr txBox="1">
            <a:spLocks/>
          </p:cNvSpPr>
          <p:nvPr/>
        </p:nvSpPr>
        <p:spPr bwMode="gray">
          <a:xfrm>
            <a:off x="512400" y="1443437"/>
            <a:ext cx="3960540" cy="29285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Battery Model			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Location Manufacturing Plant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Total PCF per Functional Unit (</a:t>
            </a:r>
            <a:r>
              <a:rPr lang="en-US" sz="1200" dirty="0" err="1"/>
              <a:t>fU</a:t>
            </a:r>
            <a:r>
              <a:rPr lang="en-US" sz="1200" dirty="0"/>
              <a:t>)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PCF per Life Cycle Stage per </a:t>
            </a:r>
            <a:r>
              <a:rPr lang="en-US" sz="1200" dirty="0" err="1"/>
              <a:t>fU</a:t>
            </a:r>
            <a:endParaRPr lang="en-US" sz="1200" dirty="0"/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Reference Year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DQR Score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Initial and final Usable Energy Capacity of the </a:t>
            </a:r>
            <a:r>
              <a:rPr lang="en-US" sz="1200" dirty="0" err="1"/>
              <a:t>fU</a:t>
            </a:r>
            <a:endParaRPr lang="en-US" sz="1200" dirty="0"/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Total PCF over Lifetime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Application, service life (either cycles or years)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Exact test procedures to determine service life/lifetime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Information about the datasets used 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Electricity Modelling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Information on allocations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Information on recycled content and </a:t>
            </a:r>
            <a:r>
              <a:rPr lang="en-US" sz="1200" dirty="0" err="1"/>
              <a:t>EoL</a:t>
            </a:r>
            <a:r>
              <a:rPr lang="en-US" sz="1200" dirty="0"/>
              <a:t> modelling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BEE5838-7AE1-04DA-F444-2EE49222FE2A}"/>
              </a:ext>
            </a:extLst>
          </p:cNvPr>
          <p:cNvSpPr txBox="1">
            <a:spLocks/>
          </p:cNvSpPr>
          <p:nvPr/>
        </p:nvSpPr>
        <p:spPr bwMode="gray">
          <a:xfrm>
            <a:off x="494611" y="1163600"/>
            <a:ext cx="3960540" cy="43108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Content</a:t>
            </a:r>
          </a:p>
        </p:txBody>
      </p:sp>
      <p:pic>
        <p:nvPicPr>
          <p:cNvPr id="18" name="Elemento grafico 17" descr="Globo terrestre: Africa ed Europa con riempimento a tinta unita">
            <a:extLst>
              <a:ext uri="{FF2B5EF4-FFF2-40B4-BE49-F238E27FC236}">
                <a16:creationId xmlns:a16="http://schemas.microsoft.com/office/drawing/2014/main" id="{2A6AB382-548A-BD50-7F62-F3E96BD53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0641" y="24504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6463-3D1A-42D3-7AE0-5A1FE9A2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ma 19">
            <a:extLst>
              <a:ext uri="{FF2B5EF4-FFF2-40B4-BE49-F238E27FC236}">
                <a16:creationId xmlns:a16="http://schemas.microsoft.com/office/drawing/2014/main" id="{D239063D-8F99-4BAA-D102-C076A64F3BD8}"/>
              </a:ext>
            </a:extLst>
          </p:cNvPr>
          <p:cNvSpPr/>
          <p:nvPr/>
        </p:nvSpPr>
        <p:spPr bwMode="gray">
          <a:xfrm>
            <a:off x="-624156" y="3475741"/>
            <a:ext cx="3981117" cy="118615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b="1" dirty="0" err="1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14FB0-D35D-AF9C-40A9-0714449D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Carbon Footprint?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0BE8F0-8FDA-7160-E5CD-286117F7E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Life Cycle Assessment  vs Carbon Footprint</a:t>
            </a:r>
          </a:p>
        </p:txBody>
      </p:sp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3DA93F86-84E9-A0CA-F48A-EBF7D68C86B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14EFC5-D82D-E6C6-6A11-FEDE958C3580}"/>
              </a:ext>
            </a:extLst>
          </p:cNvPr>
          <p:cNvSpPr txBox="1"/>
          <p:nvPr/>
        </p:nvSpPr>
        <p:spPr bwMode="gray">
          <a:xfrm>
            <a:off x="3898076" y="4383957"/>
            <a:ext cx="1650670" cy="192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600" b="1" dirty="0">
                <a:solidFill>
                  <a:schemeClr val="bg1"/>
                </a:solidFill>
              </a:rPr>
              <a:t>…nevertheless…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53EED13-FCC1-15C0-44E8-887707231DA2}"/>
              </a:ext>
            </a:extLst>
          </p:cNvPr>
          <p:cNvSpPr txBox="1"/>
          <p:nvPr/>
        </p:nvSpPr>
        <p:spPr bwMode="gray">
          <a:xfrm>
            <a:off x="479071" y="2460503"/>
            <a:ext cx="609600" cy="300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600" b="1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2" name="Parallelogramm 76">
            <a:extLst>
              <a:ext uri="{FF2B5EF4-FFF2-40B4-BE49-F238E27FC236}">
                <a16:creationId xmlns:a16="http://schemas.microsoft.com/office/drawing/2014/main" id="{016892BB-515F-FE5E-A70B-F3B7F7BB9230}"/>
              </a:ext>
            </a:extLst>
          </p:cNvPr>
          <p:cNvSpPr/>
          <p:nvPr/>
        </p:nvSpPr>
        <p:spPr bwMode="gray">
          <a:xfrm>
            <a:off x="3490772" y="1234440"/>
            <a:ext cx="1495467" cy="2836720"/>
          </a:xfrm>
          <a:custGeom>
            <a:avLst/>
            <a:gdLst>
              <a:gd name="connsiteX0" fmla="*/ 0 w 1823560"/>
              <a:gd name="connsiteY0" fmla="*/ 3759200 h 3759200"/>
              <a:gd name="connsiteX1" fmla="*/ 455890 w 1823560"/>
              <a:gd name="connsiteY1" fmla="*/ 0 h 3759200"/>
              <a:gd name="connsiteX2" fmla="*/ 1823560 w 1823560"/>
              <a:gd name="connsiteY2" fmla="*/ 0 h 3759200"/>
              <a:gd name="connsiteX3" fmla="*/ 1367670 w 1823560"/>
              <a:gd name="connsiteY3" fmla="*/ 3759200 h 3759200"/>
              <a:gd name="connsiteX4" fmla="*/ 0 w 1823560"/>
              <a:gd name="connsiteY4" fmla="*/ 3759200 h 3759200"/>
              <a:gd name="connsiteX0" fmla="*/ 0 w 2121734"/>
              <a:gd name="connsiteY0" fmla="*/ 3759200 h 3759200"/>
              <a:gd name="connsiteX1" fmla="*/ 455890 w 2121734"/>
              <a:gd name="connsiteY1" fmla="*/ 0 h 3759200"/>
              <a:gd name="connsiteX2" fmla="*/ 2121734 w 2121734"/>
              <a:gd name="connsiteY2" fmla="*/ 0 h 3759200"/>
              <a:gd name="connsiteX3" fmla="*/ 1367670 w 2121734"/>
              <a:gd name="connsiteY3" fmla="*/ 3759200 h 3759200"/>
              <a:gd name="connsiteX4" fmla="*/ 0 w 2121734"/>
              <a:gd name="connsiteY4" fmla="*/ 3759200 h 3759200"/>
              <a:gd name="connsiteX0" fmla="*/ 0 w 2121734"/>
              <a:gd name="connsiteY0" fmla="*/ 3759200 h 3759200"/>
              <a:gd name="connsiteX1" fmla="*/ 757515 w 2121734"/>
              <a:gd name="connsiteY1" fmla="*/ 0 h 3759200"/>
              <a:gd name="connsiteX2" fmla="*/ 2121734 w 2121734"/>
              <a:gd name="connsiteY2" fmla="*/ 0 h 3759200"/>
              <a:gd name="connsiteX3" fmla="*/ 1367670 w 2121734"/>
              <a:gd name="connsiteY3" fmla="*/ 3759200 h 3759200"/>
              <a:gd name="connsiteX4" fmla="*/ 0 w 2121734"/>
              <a:gd name="connsiteY4" fmla="*/ 3759200 h 3759200"/>
              <a:gd name="connsiteX0" fmla="*/ 0 w 1981782"/>
              <a:gd name="connsiteY0" fmla="*/ 3759200 h 3759200"/>
              <a:gd name="connsiteX1" fmla="*/ 757515 w 1981782"/>
              <a:gd name="connsiteY1" fmla="*/ 0 h 3759200"/>
              <a:gd name="connsiteX2" fmla="*/ 1981782 w 1981782"/>
              <a:gd name="connsiteY2" fmla="*/ 5183 h 3759200"/>
              <a:gd name="connsiteX3" fmla="*/ 1367670 w 1981782"/>
              <a:gd name="connsiteY3" fmla="*/ 3759200 h 3759200"/>
              <a:gd name="connsiteX4" fmla="*/ 0 w 1981782"/>
              <a:gd name="connsiteY4" fmla="*/ 3759200 h 3759200"/>
              <a:gd name="connsiteX0" fmla="*/ 0 w 1981782"/>
              <a:gd name="connsiteY0" fmla="*/ 3759200 h 3759200"/>
              <a:gd name="connsiteX1" fmla="*/ 757515 w 1981782"/>
              <a:gd name="connsiteY1" fmla="*/ 0 h 3759200"/>
              <a:gd name="connsiteX2" fmla="*/ 1981782 w 1981782"/>
              <a:gd name="connsiteY2" fmla="*/ 5183 h 3759200"/>
              <a:gd name="connsiteX3" fmla="*/ 1217352 w 1981782"/>
              <a:gd name="connsiteY3" fmla="*/ 3759200 h 3759200"/>
              <a:gd name="connsiteX4" fmla="*/ 0 w 1981782"/>
              <a:gd name="connsiteY4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782" h="3759200">
                <a:moveTo>
                  <a:pt x="0" y="3759200"/>
                </a:moveTo>
                <a:lnTo>
                  <a:pt x="757515" y="0"/>
                </a:lnTo>
                <a:lnTo>
                  <a:pt x="1981782" y="5183"/>
                </a:lnTo>
                <a:lnTo>
                  <a:pt x="1217352" y="3759200"/>
                </a:lnTo>
                <a:lnTo>
                  <a:pt x="0" y="3759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1400" b="1" err="1"/>
          </a:p>
        </p:txBody>
      </p:sp>
      <p:sp>
        <p:nvSpPr>
          <p:cNvPr id="3" name="Parallelogramm 76">
            <a:extLst>
              <a:ext uri="{FF2B5EF4-FFF2-40B4-BE49-F238E27FC236}">
                <a16:creationId xmlns:a16="http://schemas.microsoft.com/office/drawing/2014/main" id="{2F4FF576-D4C9-A03B-FDC7-42417802762E}"/>
              </a:ext>
            </a:extLst>
          </p:cNvPr>
          <p:cNvSpPr/>
          <p:nvPr/>
        </p:nvSpPr>
        <p:spPr bwMode="gray">
          <a:xfrm>
            <a:off x="4317796" y="1872280"/>
            <a:ext cx="1495467" cy="2836720"/>
          </a:xfrm>
          <a:custGeom>
            <a:avLst/>
            <a:gdLst>
              <a:gd name="connsiteX0" fmla="*/ 0 w 1823560"/>
              <a:gd name="connsiteY0" fmla="*/ 3759200 h 3759200"/>
              <a:gd name="connsiteX1" fmla="*/ 455890 w 1823560"/>
              <a:gd name="connsiteY1" fmla="*/ 0 h 3759200"/>
              <a:gd name="connsiteX2" fmla="*/ 1823560 w 1823560"/>
              <a:gd name="connsiteY2" fmla="*/ 0 h 3759200"/>
              <a:gd name="connsiteX3" fmla="*/ 1367670 w 1823560"/>
              <a:gd name="connsiteY3" fmla="*/ 3759200 h 3759200"/>
              <a:gd name="connsiteX4" fmla="*/ 0 w 1823560"/>
              <a:gd name="connsiteY4" fmla="*/ 3759200 h 3759200"/>
              <a:gd name="connsiteX0" fmla="*/ 0 w 2121734"/>
              <a:gd name="connsiteY0" fmla="*/ 3759200 h 3759200"/>
              <a:gd name="connsiteX1" fmla="*/ 455890 w 2121734"/>
              <a:gd name="connsiteY1" fmla="*/ 0 h 3759200"/>
              <a:gd name="connsiteX2" fmla="*/ 2121734 w 2121734"/>
              <a:gd name="connsiteY2" fmla="*/ 0 h 3759200"/>
              <a:gd name="connsiteX3" fmla="*/ 1367670 w 2121734"/>
              <a:gd name="connsiteY3" fmla="*/ 3759200 h 3759200"/>
              <a:gd name="connsiteX4" fmla="*/ 0 w 2121734"/>
              <a:gd name="connsiteY4" fmla="*/ 3759200 h 3759200"/>
              <a:gd name="connsiteX0" fmla="*/ 0 w 2121734"/>
              <a:gd name="connsiteY0" fmla="*/ 3759200 h 3759200"/>
              <a:gd name="connsiteX1" fmla="*/ 757515 w 2121734"/>
              <a:gd name="connsiteY1" fmla="*/ 0 h 3759200"/>
              <a:gd name="connsiteX2" fmla="*/ 2121734 w 2121734"/>
              <a:gd name="connsiteY2" fmla="*/ 0 h 3759200"/>
              <a:gd name="connsiteX3" fmla="*/ 1367670 w 2121734"/>
              <a:gd name="connsiteY3" fmla="*/ 3759200 h 3759200"/>
              <a:gd name="connsiteX4" fmla="*/ 0 w 2121734"/>
              <a:gd name="connsiteY4" fmla="*/ 3759200 h 3759200"/>
              <a:gd name="connsiteX0" fmla="*/ 0 w 1981782"/>
              <a:gd name="connsiteY0" fmla="*/ 3759200 h 3759200"/>
              <a:gd name="connsiteX1" fmla="*/ 757515 w 1981782"/>
              <a:gd name="connsiteY1" fmla="*/ 0 h 3759200"/>
              <a:gd name="connsiteX2" fmla="*/ 1981782 w 1981782"/>
              <a:gd name="connsiteY2" fmla="*/ 5183 h 3759200"/>
              <a:gd name="connsiteX3" fmla="*/ 1367670 w 1981782"/>
              <a:gd name="connsiteY3" fmla="*/ 3759200 h 3759200"/>
              <a:gd name="connsiteX4" fmla="*/ 0 w 1981782"/>
              <a:gd name="connsiteY4" fmla="*/ 3759200 h 3759200"/>
              <a:gd name="connsiteX0" fmla="*/ 0 w 1981782"/>
              <a:gd name="connsiteY0" fmla="*/ 3759200 h 3759200"/>
              <a:gd name="connsiteX1" fmla="*/ 757515 w 1981782"/>
              <a:gd name="connsiteY1" fmla="*/ 0 h 3759200"/>
              <a:gd name="connsiteX2" fmla="*/ 1981782 w 1981782"/>
              <a:gd name="connsiteY2" fmla="*/ 5183 h 3759200"/>
              <a:gd name="connsiteX3" fmla="*/ 1217352 w 1981782"/>
              <a:gd name="connsiteY3" fmla="*/ 3759200 h 3759200"/>
              <a:gd name="connsiteX4" fmla="*/ 0 w 1981782"/>
              <a:gd name="connsiteY4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782" h="3759200">
                <a:moveTo>
                  <a:pt x="0" y="3759200"/>
                </a:moveTo>
                <a:lnTo>
                  <a:pt x="757515" y="0"/>
                </a:lnTo>
                <a:lnTo>
                  <a:pt x="1981782" y="5183"/>
                </a:lnTo>
                <a:lnTo>
                  <a:pt x="1217352" y="3759200"/>
                </a:lnTo>
                <a:lnTo>
                  <a:pt x="0" y="3759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1400" b="1" err="1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483429D-B2B4-4BEF-F4D2-46D1E4FD140E}"/>
              </a:ext>
            </a:extLst>
          </p:cNvPr>
          <p:cNvGrpSpPr/>
          <p:nvPr/>
        </p:nvGrpSpPr>
        <p:grpSpPr>
          <a:xfrm>
            <a:off x="604777" y="1484574"/>
            <a:ext cx="2863135" cy="1408803"/>
            <a:chOff x="382985" y="1162947"/>
            <a:chExt cx="2863135" cy="1408803"/>
          </a:xfrm>
        </p:grpSpPr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B78D8C1C-E557-5F84-5548-2EF62FAA1C2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82985" y="1162947"/>
              <a:ext cx="2863135" cy="415489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vert="horz" lIns="108000" tIns="108000" rIns="72000" bIns="72000" rtlCol="0">
              <a:noAutofit/>
            </a:bodyPr>
            <a:lstStyle>
              <a:defPPr>
                <a:defRPr lang="en-US"/>
              </a:defPPr>
              <a:lvl1pPr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/>
              </a:lvl1pPr>
              <a:lvl2pPr marL="180975" lvl="1" indent="-180975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 sz="1200"/>
              </a:lvl2pPr>
              <a:lvl3pPr marL="36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3pPr>
              <a:lvl4pPr marL="54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4pPr>
              <a:lvl5pPr marL="27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rabicPeriod"/>
                <a:defRPr sz="1600"/>
              </a:lvl5pPr>
              <a:lvl6pPr marL="54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lphaLcPeriod"/>
                <a:defRPr sz="1600" baseline="0"/>
              </a:lvl6pPr>
              <a:lvl7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>
                  <a:solidFill>
                    <a:schemeClr val="accent1"/>
                  </a:solidFill>
                </a:defRPr>
              </a:lvl7pPr>
              <a:lvl8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/>
              </a:lvl8pPr>
              <a:lvl9pPr marL="0"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100"/>
              </a:lvl9pPr>
            </a:lstStyle>
            <a:p>
              <a:pPr defTabSz="91437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/>
                <a:t>Life Cycle Assessment (LCA)</a:t>
              </a: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CB0104EB-115F-42C7-4972-20DB1174F1E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82985" y="1424494"/>
              <a:ext cx="2863135" cy="1147256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vert="horz" lIns="108000" tIns="108000" rIns="72000" bIns="72000" rtlCol="0">
              <a:noAutofit/>
            </a:bodyPr>
            <a:lstStyle>
              <a:defPPr>
                <a:defRPr lang="en-US"/>
              </a:defPPr>
              <a:lvl1pPr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/>
              </a:lvl1pPr>
              <a:lvl2pPr marL="180975" lvl="1" indent="-180975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 sz="1200"/>
              </a:lvl2pPr>
              <a:lvl3pPr marL="36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3pPr>
              <a:lvl4pPr marL="54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4pPr>
              <a:lvl5pPr marL="27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rabicPeriod"/>
                <a:defRPr sz="1600"/>
              </a:lvl5pPr>
              <a:lvl6pPr marL="54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lphaLcPeriod"/>
                <a:defRPr sz="1600" baseline="0"/>
              </a:lvl6pPr>
              <a:lvl7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>
                  <a:solidFill>
                    <a:schemeClr val="accent1"/>
                  </a:solidFill>
                </a:defRPr>
              </a:lvl7pPr>
              <a:lvl8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/>
              </a:lvl8pPr>
              <a:lvl9pPr marL="0"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100"/>
              </a:lvl9pPr>
            </a:lstStyle>
            <a:p>
              <a:pPr defTabSz="91437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 methodology used to evaluate the overall environmental impacts associated with all stages of a product's life cycle, from raw material extraction (cradle) to disposal or recycling (grave). </a:t>
              </a: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F49A3FE-A408-0400-96E3-4CCED56C5386}"/>
              </a:ext>
            </a:extLst>
          </p:cNvPr>
          <p:cNvGrpSpPr/>
          <p:nvPr/>
        </p:nvGrpSpPr>
        <p:grpSpPr>
          <a:xfrm>
            <a:off x="5974205" y="2126740"/>
            <a:ext cx="2863135" cy="1408803"/>
            <a:chOff x="382985" y="1162947"/>
            <a:chExt cx="2863135" cy="1408803"/>
          </a:xfrm>
        </p:grpSpPr>
        <p:sp>
          <p:nvSpPr>
            <p:cNvPr id="16" name="Text Placeholder 6">
              <a:extLst>
                <a:ext uri="{FF2B5EF4-FFF2-40B4-BE49-F238E27FC236}">
                  <a16:creationId xmlns:a16="http://schemas.microsoft.com/office/drawing/2014/main" id="{7AA244F8-8E12-14C2-DB0D-E1FFE573487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82985" y="1162947"/>
              <a:ext cx="2863135" cy="415489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vert="horz" lIns="108000" tIns="108000" rIns="72000" bIns="72000" rtlCol="0">
              <a:noAutofit/>
            </a:bodyPr>
            <a:lstStyle>
              <a:defPPr>
                <a:defRPr lang="en-US"/>
              </a:defPPr>
              <a:lvl1pPr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/>
              </a:lvl1pPr>
              <a:lvl2pPr marL="180975" lvl="1" indent="-180975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 sz="1200"/>
              </a:lvl2pPr>
              <a:lvl3pPr marL="36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3pPr>
              <a:lvl4pPr marL="54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4pPr>
              <a:lvl5pPr marL="27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rabicPeriod"/>
                <a:defRPr sz="1600"/>
              </a:lvl5pPr>
              <a:lvl6pPr marL="54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lphaLcPeriod"/>
                <a:defRPr sz="1600" baseline="0"/>
              </a:lvl6pPr>
              <a:lvl7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>
                  <a:solidFill>
                    <a:schemeClr val="accent1"/>
                  </a:solidFill>
                </a:defRPr>
              </a:lvl7pPr>
              <a:lvl8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/>
              </a:lvl8pPr>
              <a:lvl9pPr marL="0"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100"/>
              </a:lvl9pPr>
            </a:lstStyle>
            <a:p>
              <a:pPr defTabSz="91437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/>
                <a:t>Carbon Footprint</a:t>
              </a: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Text Placeholder 6">
              <a:extLst>
                <a:ext uri="{FF2B5EF4-FFF2-40B4-BE49-F238E27FC236}">
                  <a16:creationId xmlns:a16="http://schemas.microsoft.com/office/drawing/2014/main" id="{B63EB897-7F29-53FB-CC66-B86D07F7138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82985" y="1424494"/>
              <a:ext cx="2863135" cy="1147256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vert="horz" lIns="108000" tIns="108000" rIns="72000" bIns="72000" rtlCol="0">
              <a:noAutofit/>
            </a:bodyPr>
            <a:lstStyle>
              <a:defPPr>
                <a:defRPr lang="en-US"/>
              </a:defPPr>
              <a:lvl1pPr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/>
              </a:lvl1pPr>
              <a:lvl2pPr marL="180975" lvl="1" indent="-180975">
                <a:spcBef>
                  <a:spcPts val="30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 sz="1200"/>
              </a:lvl2pPr>
              <a:lvl3pPr marL="36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3pPr>
              <a:lvl4pPr marL="540000" indent="-180975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/>
              </a:lvl4pPr>
              <a:lvl5pPr marL="27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rabicPeriod"/>
                <a:defRPr sz="1600"/>
              </a:lvl5pPr>
              <a:lvl6pPr marL="540000" indent="-2700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+mj-lt"/>
                <a:buAutoNum type="alphaLcPeriod"/>
                <a:defRPr sz="1600" baseline="0"/>
              </a:lvl6pPr>
              <a:lvl7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>
                  <a:solidFill>
                    <a:schemeClr val="accent1"/>
                  </a:solidFill>
                </a:defRPr>
              </a:lvl7pPr>
              <a:lvl8pPr marL="0" indent="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baseline="0"/>
              </a:lvl8pPr>
              <a:lvl9pPr marL="0" indent="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100"/>
              </a:lvl9pPr>
            </a:lstStyle>
            <a:p>
              <a:pPr defTabSz="91437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Product Carbon Footprint represents the Global Warming Potential (Climate change) which is usually expressed in Kilograms of CO</a:t>
              </a:r>
              <a:r>
                <a:rPr lang="en-US" sz="800" dirty="0"/>
                <a:t>2</a:t>
              </a:r>
              <a:r>
                <a:rPr lang="en-US" sz="1200" dirty="0"/>
                <a:t> equivalents and is one impact category. </a:t>
              </a:r>
            </a:p>
          </p:txBody>
        </p:sp>
      </p:grp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52C8FD9-C64E-6147-BB88-D9F7BEBE9385}"/>
              </a:ext>
            </a:extLst>
          </p:cNvPr>
          <p:cNvSpPr txBox="1">
            <a:spLocks/>
          </p:cNvSpPr>
          <p:nvPr/>
        </p:nvSpPr>
        <p:spPr bwMode="gray">
          <a:xfrm>
            <a:off x="302389" y="3442434"/>
            <a:ext cx="3054572" cy="114725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/>
              <a:t>EF 3.1 (Environmental Footprint 3.1) </a:t>
            </a:r>
            <a:r>
              <a:rPr lang="en-US" sz="800" dirty="0"/>
              <a:t>package is recommended to evaluate the environmental impacts such as 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/>
              <a:t>Climate change [kg CO</a:t>
            </a:r>
            <a:r>
              <a:rPr lang="en-US" sz="700" dirty="0"/>
              <a:t>2</a:t>
            </a:r>
            <a:r>
              <a:rPr lang="en-US" sz="800" dirty="0"/>
              <a:t> eq.]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/>
              <a:t>Acidification [mole of H+ eq.]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/>
              <a:t>Eutrophication [kg P or N eq.]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00" dirty="0"/>
              <a:t>Ecotoxicity [</a:t>
            </a:r>
            <a:r>
              <a:rPr lang="en-US" sz="800" dirty="0" err="1"/>
              <a:t>CTUe</a:t>
            </a:r>
            <a:r>
              <a:rPr lang="en-US" sz="800" dirty="0"/>
              <a:t>]      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….and many more</a:t>
            </a:r>
          </a:p>
        </p:txBody>
      </p:sp>
      <p:sp>
        <p:nvSpPr>
          <p:cNvPr id="21" name="Parallelogramm 39">
            <a:extLst>
              <a:ext uri="{FF2B5EF4-FFF2-40B4-BE49-F238E27FC236}">
                <a16:creationId xmlns:a16="http://schemas.microsoft.com/office/drawing/2014/main" id="{FC5708C0-DB6D-146E-639E-9F21D82830F8}"/>
              </a:ext>
            </a:extLst>
          </p:cNvPr>
          <p:cNvSpPr/>
          <p:nvPr/>
        </p:nvSpPr>
        <p:spPr bwMode="gray">
          <a:xfrm>
            <a:off x="7308026" y="0"/>
            <a:ext cx="1692274" cy="937460"/>
          </a:xfrm>
          <a:prstGeom prst="parallelogram">
            <a:avLst/>
          </a:prstGeom>
          <a:solidFill>
            <a:srgbClr val="4E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1400" b="1" dirty="0"/>
          </a:p>
        </p:txBody>
      </p:sp>
      <p:pic>
        <p:nvPicPr>
          <p:cNvPr id="24" name="Elemento grafico 23" descr="Energia rinnovabile con riempimento a tinta unita">
            <a:extLst>
              <a:ext uri="{FF2B5EF4-FFF2-40B4-BE49-F238E27FC236}">
                <a16:creationId xmlns:a16="http://schemas.microsoft.com/office/drawing/2014/main" id="{69BE9D26-A5CA-0515-C356-B7FF4422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1537" y="103045"/>
            <a:ext cx="797476" cy="797476"/>
          </a:xfrm>
          <a:prstGeom prst="rect">
            <a:avLst/>
          </a:prstGeom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AADCC6A-2814-008B-19DB-B74082E344A4}"/>
              </a:ext>
            </a:extLst>
          </p:cNvPr>
          <p:cNvSpPr txBox="1">
            <a:spLocks/>
          </p:cNvSpPr>
          <p:nvPr/>
        </p:nvSpPr>
        <p:spPr bwMode="gray">
          <a:xfrm>
            <a:off x="5586090" y="3722889"/>
            <a:ext cx="3306964" cy="472409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2"/>
                </a:solidFill>
              </a:rPr>
              <a:t>The LCA (life cycle assessment) evaluates all environmental impacts. 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2"/>
                </a:solidFill>
              </a:rPr>
              <a:t>The Carbon Footprint is one criteria out of this</a:t>
            </a:r>
          </a:p>
        </p:txBody>
      </p:sp>
    </p:spTree>
    <p:extLst>
      <p:ext uri="{BB962C8B-B14F-4D97-AF65-F5344CB8AC3E}">
        <p14:creationId xmlns:p14="http://schemas.microsoft.com/office/powerpoint/2010/main" val="34560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04C1-5E9C-77E2-A4E7-BDC55942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5DCD1CAC-8BA1-16D2-BA55-8E626737C15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 dirty="0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9836B2-99BC-1492-276D-33D0EF32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Carbon Footprint?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15E8A8-40D6-68D2-AEB4-E84F11A6F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Company Carbon Footprint vs Product Carbon Footprint</a:t>
            </a: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63A3375F-B6E0-22EA-51C9-9FFD64A6D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924107"/>
              </p:ext>
            </p:extLst>
          </p:nvPr>
        </p:nvGraphicFramePr>
        <p:xfrm>
          <a:off x="678180" y="1136283"/>
          <a:ext cx="3893820" cy="236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51E306D-57EF-1EB6-01B2-F592C8F54761}"/>
              </a:ext>
            </a:extLst>
          </p:cNvPr>
          <p:cNvSpPr txBox="1">
            <a:spLocks/>
          </p:cNvSpPr>
          <p:nvPr/>
        </p:nvSpPr>
        <p:spPr bwMode="gray">
          <a:xfrm>
            <a:off x="360000" y="3687047"/>
            <a:ext cx="8424000" cy="83706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While a company carbon footprints accounts for the CO</a:t>
            </a:r>
            <a:r>
              <a:rPr lang="en-US" sz="900" dirty="0"/>
              <a:t>2</a:t>
            </a:r>
            <a:r>
              <a:rPr lang="en-US" sz="1200" dirty="0"/>
              <a:t> emissions of an organization , the PCF shows the GHG for a product during its life cycle stages. The use of sold products is excluded in the PCF according to Battery regulation.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Emissions of the different steps of a product life cycle can be fully (solid line) or partially (dotted line) allocated to the categories defined by the GHG Protocol to calculate an organizational footprint</a:t>
            </a:r>
            <a:r>
              <a:rPr lang="en-US" sz="1100" dirty="0"/>
              <a:t>.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4E89866-D6AC-88BF-206A-E16C11AA6CDF}"/>
              </a:ext>
            </a:extLst>
          </p:cNvPr>
          <p:cNvGrpSpPr/>
          <p:nvPr/>
        </p:nvGrpSpPr>
        <p:grpSpPr>
          <a:xfrm>
            <a:off x="4614547" y="1040137"/>
            <a:ext cx="4319950" cy="2533697"/>
            <a:chOff x="4464051" y="1153117"/>
            <a:chExt cx="4319950" cy="2533697"/>
          </a:xfrm>
        </p:grpSpPr>
        <p:pic>
          <p:nvPicPr>
            <p:cNvPr id="9" name="Imagen 8" descr="Imagen que contiene Flecha&#10;&#10;Descripción generada automáticamente">
              <a:extLst>
                <a:ext uri="{FF2B5EF4-FFF2-40B4-BE49-F238E27FC236}">
                  <a16:creationId xmlns:a16="http://schemas.microsoft.com/office/drawing/2014/main" id="{1FC46E48-6027-3CF3-2696-0F85D3476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7" t="8730" r="9182" b="8095"/>
            <a:stretch/>
          </p:blipFill>
          <p:spPr>
            <a:xfrm>
              <a:off x="4464051" y="1153117"/>
              <a:ext cx="4319950" cy="2533697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4EAC300-252C-2420-B383-5BFFE691F636}"/>
                </a:ext>
              </a:extLst>
            </p:cNvPr>
            <p:cNvSpPr/>
            <p:nvPr/>
          </p:nvSpPr>
          <p:spPr bwMode="gray">
            <a:xfrm>
              <a:off x="4464051" y="2239153"/>
              <a:ext cx="568750" cy="34652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767196F-253A-D885-89D2-29D4DE357FAF}"/>
                </a:ext>
              </a:extLst>
            </p:cNvPr>
            <p:cNvSpPr/>
            <p:nvPr/>
          </p:nvSpPr>
          <p:spPr bwMode="gray">
            <a:xfrm>
              <a:off x="5348451" y="2282353"/>
              <a:ext cx="568750" cy="41761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8DC48CA-A71E-AB78-B0FC-AF8BCD580DAD}"/>
                </a:ext>
              </a:extLst>
            </p:cNvPr>
            <p:cNvSpPr/>
            <p:nvPr/>
          </p:nvSpPr>
          <p:spPr bwMode="gray">
            <a:xfrm>
              <a:off x="6318051" y="2534154"/>
              <a:ext cx="568750" cy="417611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Elipse 13">
              <a:extLst>
                <a:ext uri="{FF2B5EF4-FFF2-40B4-BE49-F238E27FC236}">
                  <a16:creationId xmlns:a16="http://schemas.microsoft.com/office/drawing/2014/main" id="{2560DA87-22FF-47E0-FA9B-C33B11330E6B}"/>
                </a:ext>
              </a:extLst>
            </p:cNvPr>
            <p:cNvSpPr/>
            <p:nvPr/>
          </p:nvSpPr>
          <p:spPr bwMode="gray">
            <a:xfrm>
              <a:off x="5395226" y="3055762"/>
              <a:ext cx="568750" cy="34652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58FB7EE-E811-F345-DF28-3CC950E39BD5}"/>
                </a:ext>
              </a:extLst>
            </p:cNvPr>
            <p:cNvSpPr/>
            <p:nvPr/>
          </p:nvSpPr>
          <p:spPr bwMode="gray">
            <a:xfrm>
              <a:off x="6760776" y="2365501"/>
              <a:ext cx="568750" cy="346520"/>
            </a:xfrm>
            <a:prstGeom prst="ellipse">
              <a:avLst/>
            </a:prstGeom>
            <a:noFill/>
            <a:ln w="19050">
              <a:solidFill>
                <a:srgbClr val="FFF05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Elipse 16">
              <a:extLst>
                <a:ext uri="{FF2B5EF4-FFF2-40B4-BE49-F238E27FC236}">
                  <a16:creationId xmlns:a16="http://schemas.microsoft.com/office/drawing/2014/main" id="{19245A12-5A10-1423-6DF7-BD3C7020BF66}"/>
                </a:ext>
              </a:extLst>
            </p:cNvPr>
            <p:cNvSpPr/>
            <p:nvPr/>
          </p:nvSpPr>
          <p:spPr bwMode="gray">
            <a:xfrm>
              <a:off x="7686612" y="3048561"/>
              <a:ext cx="568750" cy="407513"/>
            </a:xfrm>
            <a:prstGeom prst="ellipse">
              <a:avLst/>
            </a:prstGeom>
            <a:noFill/>
            <a:ln w="19050">
              <a:solidFill>
                <a:srgbClr val="F7A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Elipse 9">
              <a:extLst>
                <a:ext uri="{FF2B5EF4-FFF2-40B4-BE49-F238E27FC236}">
                  <a16:creationId xmlns:a16="http://schemas.microsoft.com/office/drawing/2014/main" id="{4A11BD24-64E9-5479-CFC5-CFB267F39F24}"/>
                </a:ext>
              </a:extLst>
            </p:cNvPr>
            <p:cNvSpPr/>
            <p:nvPr/>
          </p:nvSpPr>
          <p:spPr bwMode="gray">
            <a:xfrm>
              <a:off x="4920522" y="3109555"/>
              <a:ext cx="568750" cy="34652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72000" rtlCol="0" anchor="ctr"/>
            <a:lstStyle/>
            <a:p>
              <a:pPr algn="ctr" defTabSz="914378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US" sz="1400" b="1" err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Flecha: a la izquierda y derecha 7">
            <a:extLst>
              <a:ext uri="{FF2B5EF4-FFF2-40B4-BE49-F238E27FC236}">
                <a16:creationId xmlns:a16="http://schemas.microsoft.com/office/drawing/2014/main" id="{FC049F9F-71AC-7A8A-2797-9A0E46B0E28B}"/>
              </a:ext>
            </a:extLst>
          </p:cNvPr>
          <p:cNvSpPr/>
          <p:nvPr/>
        </p:nvSpPr>
        <p:spPr bwMode="gray">
          <a:xfrm>
            <a:off x="4054674" y="1995751"/>
            <a:ext cx="554350" cy="34652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437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6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BFE6B-740A-F623-ACED-056AE693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5A13EA0F-C7ED-04DB-6DC5-98A3111DE3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 dirty="0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8DDCE4-745E-F91B-29DF-6DEC3FA0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242424"/>
                </a:solidFill>
              </a:rPr>
              <a:t>Battery</a:t>
            </a:r>
            <a:r>
              <a:rPr lang="de-DE" dirty="0">
                <a:solidFill>
                  <a:srgbClr val="242424"/>
                </a:solidFill>
              </a:rPr>
              <a:t> Regulation </a:t>
            </a:r>
            <a:r>
              <a:rPr lang="de-DE" dirty="0" err="1">
                <a:solidFill>
                  <a:srgbClr val="242424"/>
                </a:solidFill>
              </a:rPr>
              <a:t>Requirements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B89E4D-0E53-DB62-0F84-9C2A43DD2F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Battery Services and Functional Unit for Lead based batteries</a:t>
            </a:r>
            <a:endParaRPr lang="de-DE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091A2E0-6BAB-8989-044F-8F0901CCF01C}"/>
              </a:ext>
            </a:extLst>
          </p:cNvPr>
          <p:cNvSpPr txBox="1">
            <a:spLocks/>
          </p:cNvSpPr>
          <p:nvPr/>
        </p:nvSpPr>
        <p:spPr bwMode="gray">
          <a:xfrm>
            <a:off x="360000" y="1100657"/>
            <a:ext cx="7633380" cy="542488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Basically, </a:t>
            </a:r>
            <a:r>
              <a:rPr lang="en-US" sz="1200" b="1" dirty="0"/>
              <a:t>the JRC report distinguishes between custom-made (CM) and off the shelf (</a:t>
            </a:r>
            <a:r>
              <a:rPr lang="en-US" sz="1200" b="1" dirty="0" err="1"/>
              <a:t>OtS</a:t>
            </a:r>
            <a:r>
              <a:rPr lang="en-US" sz="1200" b="1" dirty="0"/>
              <a:t>) batteries</a:t>
            </a:r>
            <a:r>
              <a:rPr lang="en-US" sz="1200" dirty="0"/>
              <a:t>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We stay with </a:t>
            </a:r>
            <a:r>
              <a:rPr lang="en-US" sz="1200" dirty="0" err="1"/>
              <a:t>OtS</a:t>
            </a:r>
            <a:r>
              <a:rPr lang="en-US" sz="1200" dirty="0"/>
              <a:t> in this presentation as it represents most products.</a:t>
            </a:r>
          </a:p>
        </p:txBody>
      </p:sp>
      <p:sp>
        <p:nvSpPr>
          <p:cNvPr id="2" name="Parallelogramm 39">
            <a:extLst>
              <a:ext uri="{FF2B5EF4-FFF2-40B4-BE49-F238E27FC236}">
                <a16:creationId xmlns:a16="http://schemas.microsoft.com/office/drawing/2014/main" id="{2E8BA54C-A1EE-D071-99E5-C93C8D88EBEA}"/>
              </a:ext>
            </a:extLst>
          </p:cNvPr>
          <p:cNvSpPr/>
          <p:nvPr/>
        </p:nvSpPr>
        <p:spPr bwMode="gray">
          <a:xfrm>
            <a:off x="7254256" y="-1"/>
            <a:ext cx="1692274" cy="1100657"/>
          </a:xfrm>
          <a:prstGeom prst="parallelogram">
            <a:avLst/>
          </a:prstGeom>
          <a:solidFill>
            <a:srgbClr val="4E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endParaRPr lang="de-DE" sz="1400" b="1" err="1"/>
          </a:p>
        </p:txBody>
      </p:sp>
      <p:pic>
        <p:nvPicPr>
          <p:cNvPr id="7" name="Elemento grafico 6" descr="Completato con riempimento a tinta unita">
            <a:extLst>
              <a:ext uri="{FF2B5EF4-FFF2-40B4-BE49-F238E27FC236}">
                <a16:creationId xmlns:a16="http://schemas.microsoft.com/office/drawing/2014/main" id="{1D1663E0-9213-F919-85E6-9D6C204F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7384" y="68579"/>
            <a:ext cx="914400" cy="914400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58F084D8-4DCE-40DC-04B2-D0462B71B6D8}"/>
              </a:ext>
            </a:extLst>
          </p:cNvPr>
          <p:cNvGrpSpPr/>
          <p:nvPr/>
        </p:nvGrpSpPr>
        <p:grpSpPr>
          <a:xfrm>
            <a:off x="1737360" y="1707096"/>
            <a:ext cx="5334000" cy="2956993"/>
            <a:chOff x="1074420" y="1714500"/>
            <a:chExt cx="5334000" cy="2956993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4FFC09C-857A-DCD9-AA78-2BC35304E8ED}"/>
                </a:ext>
              </a:extLst>
            </p:cNvPr>
            <p:cNvGrpSpPr/>
            <p:nvPr/>
          </p:nvGrpSpPr>
          <p:grpSpPr>
            <a:xfrm>
              <a:off x="1074420" y="1714500"/>
              <a:ext cx="2827020" cy="2956993"/>
              <a:chOff x="1074420" y="1714500"/>
              <a:chExt cx="2827020" cy="2956993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92DC1FF4-DB17-00B9-BF03-3F8D6069063E}"/>
                  </a:ext>
                </a:extLst>
              </p:cNvPr>
              <p:cNvGrpSpPr/>
              <p:nvPr/>
            </p:nvGrpSpPr>
            <p:grpSpPr>
              <a:xfrm>
                <a:off x="1074420" y="1714500"/>
                <a:ext cx="2827020" cy="2956993"/>
                <a:chOff x="1074420" y="1714500"/>
                <a:chExt cx="2827020" cy="2956993"/>
              </a:xfrm>
            </p:grpSpPr>
            <p:sp>
              <p:nvSpPr>
                <p:cNvPr id="13" name="Parallelogramma 12">
                  <a:extLst>
                    <a:ext uri="{FF2B5EF4-FFF2-40B4-BE49-F238E27FC236}">
                      <a16:creationId xmlns:a16="http://schemas.microsoft.com/office/drawing/2014/main" id="{9CC8B723-0AFB-A522-71A5-F90666BE0EFD}"/>
                    </a:ext>
                  </a:extLst>
                </p:cNvPr>
                <p:cNvSpPr/>
                <p:nvPr/>
              </p:nvSpPr>
              <p:spPr bwMode="gray">
                <a:xfrm>
                  <a:off x="1440180" y="1714500"/>
                  <a:ext cx="2461260" cy="1485900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108000" rIns="72000" bIns="72000" rtlCol="0" anchor="ctr"/>
                <a:lstStyle/>
                <a:p>
                  <a:pPr algn="ctr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it-IT" sz="1400" b="1" dirty="0" err="1"/>
                </a:p>
              </p:txBody>
            </p:sp>
            <p:sp>
              <p:nvSpPr>
                <p:cNvPr id="15" name="Parallelogramma 14">
                  <a:extLst>
                    <a:ext uri="{FF2B5EF4-FFF2-40B4-BE49-F238E27FC236}">
                      <a16:creationId xmlns:a16="http://schemas.microsoft.com/office/drawing/2014/main" id="{654DC641-5D86-4CC1-9088-71A4DEA094BC}"/>
                    </a:ext>
                  </a:extLst>
                </p:cNvPr>
                <p:cNvSpPr/>
                <p:nvPr/>
              </p:nvSpPr>
              <p:spPr bwMode="gray">
                <a:xfrm>
                  <a:off x="1074420" y="3185593"/>
                  <a:ext cx="2461260" cy="1485900"/>
                </a:xfrm>
                <a:prstGeom prst="parallelogram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108000" rIns="72000" bIns="72000" rtlCol="0" anchor="ctr"/>
                <a:lstStyle/>
                <a:p>
                  <a:pPr algn="ctr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it-IT" sz="1400" b="1" dirty="0" err="1"/>
                </a:p>
              </p:txBody>
            </p:sp>
          </p:grp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BACD26B-436B-92C3-EA70-E8389CD3A227}"/>
                  </a:ext>
                </a:extLst>
              </p:cNvPr>
              <p:cNvSpPr txBox="1"/>
              <p:nvPr/>
            </p:nvSpPr>
            <p:spPr bwMode="gray">
              <a:xfrm>
                <a:off x="1737360" y="2049691"/>
                <a:ext cx="1996440" cy="266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Rechargeable Lead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26996D2-61F8-021C-F7EF-7F08B65C3CFD}"/>
                  </a:ext>
                </a:extLst>
              </p:cNvPr>
              <p:cNvSpPr txBox="1"/>
              <p:nvPr/>
            </p:nvSpPr>
            <p:spPr bwMode="gray">
              <a:xfrm>
                <a:off x="1640205" y="2316594"/>
                <a:ext cx="2061210" cy="701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based batteries </a:t>
                </a:r>
                <a:r>
                  <a:rPr lang="en-US" sz="1200" dirty="0">
                    <a:solidFill>
                      <a:schemeClr val="bg1"/>
                    </a:solidFill>
                  </a:rPr>
                  <a:t>fulfill 2 fundamentally different services (functional unit)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3FC266C-06E9-AB17-1864-02B13F5FC078}"/>
                  </a:ext>
                </a:extLst>
              </p:cNvPr>
              <p:cNvSpPr txBox="1"/>
              <p:nvPr/>
            </p:nvSpPr>
            <p:spPr bwMode="gray">
              <a:xfrm>
                <a:off x="1357312" y="3347418"/>
                <a:ext cx="1864996" cy="116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 algn="ctr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ysClr val="windowText" lastClr="000000"/>
                    </a:solidFill>
                  </a:rPr>
                  <a:t>Repetitive Provision of electricity to e.g. industrial vehicles (REP) </a:t>
                </a:r>
              </a:p>
              <a:p>
                <a:pPr marL="171450" indent="-171450" algn="ctr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ysClr val="windowText" lastClr="000000"/>
                    </a:solidFill>
                  </a:rPr>
                  <a:t>Provision of back-up power on demand (OND)</a:t>
                </a:r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DA2D07D4-8BFA-BC00-02F9-5086F8EDB8EC}"/>
                </a:ext>
              </a:extLst>
            </p:cNvPr>
            <p:cNvGrpSpPr/>
            <p:nvPr/>
          </p:nvGrpSpPr>
          <p:grpSpPr>
            <a:xfrm>
              <a:off x="3505201" y="1714500"/>
              <a:ext cx="2903219" cy="2956993"/>
              <a:chOff x="3505201" y="1714500"/>
              <a:chExt cx="2903219" cy="2956993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29190669-2B90-92C1-0B7F-59A9F5BD6D68}"/>
                  </a:ext>
                </a:extLst>
              </p:cNvPr>
              <p:cNvGrpSpPr/>
              <p:nvPr/>
            </p:nvGrpSpPr>
            <p:grpSpPr>
              <a:xfrm>
                <a:off x="3505201" y="1714500"/>
                <a:ext cx="2903219" cy="2956993"/>
                <a:chOff x="1074421" y="1714500"/>
                <a:chExt cx="2827019" cy="2956993"/>
              </a:xfrm>
            </p:grpSpPr>
            <p:sp>
              <p:nvSpPr>
                <p:cNvPr id="22" name="Parallelogramma 21">
                  <a:extLst>
                    <a:ext uri="{FF2B5EF4-FFF2-40B4-BE49-F238E27FC236}">
                      <a16:creationId xmlns:a16="http://schemas.microsoft.com/office/drawing/2014/main" id="{47E39CC9-8390-2ACC-17B2-2191EEDFF780}"/>
                    </a:ext>
                  </a:extLst>
                </p:cNvPr>
                <p:cNvSpPr/>
                <p:nvPr/>
              </p:nvSpPr>
              <p:spPr bwMode="gray">
                <a:xfrm>
                  <a:off x="1440180" y="1714500"/>
                  <a:ext cx="2461260" cy="1485900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108000" rIns="72000" bIns="72000" rtlCol="0" anchor="ctr"/>
                <a:lstStyle/>
                <a:p>
                  <a:pPr algn="ctr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it-IT" sz="1400" b="1" dirty="0" err="1"/>
                </a:p>
              </p:txBody>
            </p:sp>
            <p:sp>
              <p:nvSpPr>
                <p:cNvPr id="23" name="Parallelogramma 22">
                  <a:extLst>
                    <a:ext uri="{FF2B5EF4-FFF2-40B4-BE49-F238E27FC236}">
                      <a16:creationId xmlns:a16="http://schemas.microsoft.com/office/drawing/2014/main" id="{2C2E600B-C9B2-62BE-B451-881CBCE2A9DA}"/>
                    </a:ext>
                  </a:extLst>
                </p:cNvPr>
                <p:cNvSpPr/>
                <p:nvPr/>
              </p:nvSpPr>
              <p:spPr bwMode="gray">
                <a:xfrm>
                  <a:off x="1074421" y="3185593"/>
                  <a:ext cx="2471469" cy="1485900"/>
                </a:xfrm>
                <a:prstGeom prst="parallelogram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108000" rIns="72000" bIns="72000" rtlCol="0" anchor="ctr"/>
                <a:lstStyle/>
                <a:p>
                  <a:pPr algn="ctr"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it-IT" sz="1400" b="1" dirty="0" err="1"/>
                </a:p>
              </p:txBody>
            </p:sp>
          </p:grp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3FACA4C5-727A-FE79-5F96-ED2255AABA85}"/>
                  </a:ext>
                </a:extLst>
              </p:cNvPr>
              <p:cNvSpPr txBox="1"/>
              <p:nvPr/>
            </p:nvSpPr>
            <p:spPr bwMode="gray">
              <a:xfrm>
                <a:off x="4168140" y="2049691"/>
                <a:ext cx="1996440" cy="266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The Carbon Footprint </a:t>
                </a: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74B0E7C9-9131-D2EF-480F-5D3C0E64F935}"/>
                  </a:ext>
                </a:extLst>
              </p:cNvPr>
              <p:cNvSpPr txBox="1"/>
              <p:nvPr/>
            </p:nvSpPr>
            <p:spPr bwMode="gray">
              <a:xfrm>
                <a:off x="4065270" y="2316595"/>
                <a:ext cx="2061210" cy="701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200" dirty="0">
                    <a:solidFill>
                      <a:schemeClr val="bg1"/>
                    </a:solidFill>
                  </a:rPr>
                  <a:t>will be calculated as CO</a:t>
                </a:r>
                <a:r>
                  <a:rPr lang="en-US" sz="800" dirty="0">
                    <a:solidFill>
                      <a:schemeClr val="bg1"/>
                    </a:solidFill>
                  </a:rPr>
                  <a:t>2</a:t>
                </a:r>
                <a:r>
                  <a:rPr lang="en-US" sz="1200" dirty="0">
                    <a:solidFill>
                      <a:schemeClr val="bg1"/>
                    </a:solidFill>
                  </a:rPr>
                  <a:t> equivalents (kg) emitted during the life cycle phases divided by</a:t>
                </a: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3BC1C078-22AD-0E7E-92C0-14517F61283E}"/>
                  </a:ext>
                </a:extLst>
              </p:cNvPr>
              <p:cNvSpPr txBox="1"/>
              <p:nvPr/>
            </p:nvSpPr>
            <p:spPr bwMode="gray">
              <a:xfrm>
                <a:off x="3846452" y="3347418"/>
                <a:ext cx="1834516" cy="116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 algn="ctr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ysClr val="windowText" lastClr="000000"/>
                    </a:solidFill>
                  </a:rPr>
                  <a:t>The total energy (kWh) for REP </a:t>
                </a:r>
                <a:r>
                  <a:rPr lang="en-US" sz="1100" dirty="0">
                    <a:solidFill>
                      <a:sysClr val="windowText" lastClr="0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1100" dirty="0">
                    <a:solidFill>
                      <a:sysClr val="windowText" lastClr="000000"/>
                    </a:solidFill>
                  </a:rPr>
                  <a:t>kg CO</a:t>
                </a:r>
                <a:r>
                  <a:rPr lang="en-US" sz="800" dirty="0">
                    <a:solidFill>
                      <a:sysClr val="windowText" lastClr="000000"/>
                    </a:solidFill>
                  </a:rPr>
                  <a:t>2 </a:t>
                </a:r>
                <a:r>
                  <a:rPr lang="en-US" sz="1100" dirty="0">
                    <a:solidFill>
                      <a:sysClr val="windowText" lastClr="000000"/>
                    </a:solidFill>
                  </a:rPr>
                  <a:t>/ kWh   </a:t>
                </a:r>
                <a:r>
                  <a:rPr lang="en-US" sz="700" dirty="0">
                    <a:solidFill>
                      <a:sysClr val="windowText" lastClr="000000"/>
                    </a:solidFill>
                  </a:rPr>
                  <a:t>(cycles acc. to Article 10 / Annex IV)</a:t>
                </a:r>
              </a:p>
              <a:p>
                <a:pPr marL="171450" indent="-171450" algn="ctr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ysClr val="windowText" lastClr="000000"/>
                    </a:solidFill>
                  </a:rPr>
                  <a:t>Total amount of backup energy (kW × min) over the entire service life kg CO</a:t>
                </a:r>
                <a:r>
                  <a:rPr lang="en-US" sz="8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100" dirty="0">
                    <a:solidFill>
                      <a:sysClr val="windowText" lastClr="000000"/>
                    </a:solidFill>
                  </a:rPr>
                  <a:t> / </a:t>
                </a:r>
                <a:r>
                  <a:rPr lang="en-US" sz="1100" dirty="0" err="1">
                    <a:solidFill>
                      <a:sysClr val="windowText" lastClr="000000"/>
                    </a:solidFill>
                  </a:rPr>
                  <a:t>kW×min×year</a:t>
                </a:r>
                <a:r>
                  <a:rPr lang="en-US" sz="1100" dirty="0">
                    <a:solidFill>
                      <a:sysClr val="windowText" lastClr="000000"/>
                    </a:solidFill>
                  </a:rPr>
                  <a:t> </a:t>
                </a:r>
                <a:br>
                  <a:rPr lang="en-US" sz="1100" dirty="0">
                    <a:solidFill>
                      <a:sysClr val="windowText" lastClr="000000"/>
                    </a:solidFill>
                  </a:rPr>
                </a:br>
                <a:r>
                  <a:rPr lang="en-US" sz="700" dirty="0">
                    <a:solidFill>
                      <a:sysClr val="windowText" lastClr="000000"/>
                    </a:solidFill>
                  </a:rPr>
                  <a:t>(Power acc.to Article 10 / Annex IV)</a:t>
                </a:r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2C25BA1-A5A8-AD1E-823A-F857E62ED700}"/>
              </a:ext>
            </a:extLst>
          </p:cNvPr>
          <p:cNvSpPr txBox="1"/>
          <p:nvPr/>
        </p:nvSpPr>
        <p:spPr bwMode="gray">
          <a:xfrm>
            <a:off x="7209341" y="3297842"/>
            <a:ext cx="1432894" cy="87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US" sz="1200" b="1" dirty="0">
              <a:solidFill>
                <a:schemeClr val="accent2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accent2"/>
                </a:solidFill>
              </a:rPr>
              <a:t>PCF = CO</a:t>
            </a:r>
            <a:r>
              <a:rPr lang="en-US" sz="800" b="1" dirty="0">
                <a:solidFill>
                  <a:schemeClr val="accent2"/>
                </a:solidFill>
              </a:rPr>
              <a:t>2</a:t>
            </a:r>
            <a:r>
              <a:rPr lang="en-US" sz="1200" b="1" dirty="0">
                <a:solidFill>
                  <a:schemeClr val="accent2"/>
                </a:solidFill>
              </a:rPr>
              <a:t> eq / functional unit</a:t>
            </a:r>
          </a:p>
        </p:txBody>
      </p:sp>
    </p:spTree>
    <p:extLst>
      <p:ext uri="{BB962C8B-B14F-4D97-AF65-F5344CB8AC3E}">
        <p14:creationId xmlns:p14="http://schemas.microsoft.com/office/powerpoint/2010/main" val="11556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94D3-2715-DE74-CB3C-0B59CE60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4">
            <a:extLst>
              <a:ext uri="{FF2B5EF4-FFF2-40B4-BE49-F238E27FC236}">
                <a16:creationId xmlns:a16="http://schemas.microsoft.com/office/drawing/2014/main" id="{0D85CF73-B641-BEDD-7CA3-21DB3A4A8D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68344" y="4846160"/>
            <a:ext cx="971639" cy="182725"/>
          </a:xfrm>
        </p:spPr>
        <p:txBody>
          <a:bodyPr/>
          <a:lstStyle/>
          <a:p>
            <a:pPr defTabSz="685800"/>
            <a:r>
              <a:rPr lang="it-IT" dirty="0">
                <a:solidFill>
                  <a:srgbClr val="000000"/>
                </a:solidFill>
                <a:latin typeface="Arial"/>
              </a:rPr>
              <a:t>27/06/2025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EF2E08-1AB7-9D9C-1A4F-402CC3737C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345" y="711997"/>
            <a:ext cx="7732048" cy="228599"/>
          </a:xfrm>
        </p:spPr>
        <p:txBody>
          <a:bodyPr/>
          <a:lstStyle/>
          <a:p>
            <a:r>
              <a:rPr lang="en-US" dirty="0"/>
              <a:t>System Boundaries</a:t>
            </a:r>
          </a:p>
        </p:txBody>
      </p:sp>
      <p:pic>
        <p:nvPicPr>
          <p:cNvPr id="7" name="Elemento grafico 6" descr="Completato con riempimento a tinta unita">
            <a:extLst>
              <a:ext uri="{FF2B5EF4-FFF2-40B4-BE49-F238E27FC236}">
                <a16:creationId xmlns:a16="http://schemas.microsoft.com/office/drawing/2014/main" id="{245FAE05-CDC9-99D2-A7BA-3B34C5AF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7384" y="68579"/>
            <a:ext cx="914400" cy="9144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599FEE-6D19-7B88-6198-2D798EA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242424"/>
                </a:solidFill>
              </a:rPr>
              <a:t>Battery</a:t>
            </a:r>
            <a:r>
              <a:rPr lang="de-DE" dirty="0">
                <a:solidFill>
                  <a:srgbClr val="242424"/>
                </a:solidFill>
              </a:rPr>
              <a:t> Regulation </a:t>
            </a:r>
            <a:r>
              <a:rPr lang="de-DE" dirty="0" err="1">
                <a:solidFill>
                  <a:srgbClr val="242424"/>
                </a:solidFill>
              </a:rPr>
              <a:t>Requirements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950274-F191-A923-15C7-E46C59B9A353}"/>
              </a:ext>
            </a:extLst>
          </p:cNvPr>
          <p:cNvSpPr txBox="1">
            <a:spLocks/>
          </p:cNvSpPr>
          <p:nvPr/>
        </p:nvSpPr>
        <p:spPr bwMode="gray">
          <a:xfrm>
            <a:off x="360000" y="1200305"/>
            <a:ext cx="4302127" cy="2988518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vert="horz" lIns="108000" tIns="108000" rIns="72000" bIns="72000" rtlCol="0">
            <a:no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180975" lvl="1" indent="-180975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/>
            </a:lvl2pPr>
            <a:lvl3pPr marL="36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540000" indent="-1809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7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/>
            </a:lvl5pPr>
            <a:lvl6pPr marL="54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baseline="0"/>
            </a:lvl6pPr>
            <a:lvl7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1"/>
                </a:solidFill>
              </a:defRPr>
            </a:lvl7pPr>
            <a:lvl8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baseline="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9pPr>
          </a:lstStyle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The system boundaries of a product life cycle defines the parts and life cycle stages for the battery concerned.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Lead based batteries the JRC proposal includes the following life cycle stages: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/>
              <a:t>Raw Material manufacturing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/>
              <a:t>Manufacturing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/>
              <a:t>Distribution</a:t>
            </a:r>
          </a:p>
          <a:p>
            <a:pPr marL="171450" indent="-171450" defTabSz="91437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/>
              <a:t>End of Life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defTabSz="91437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The life cycle phase “use of product” is not included for the PCF according to the battery regulation.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B0C2EF-CB42-5C01-8C88-9422251B4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0" t="-169" r="8837" b="169"/>
          <a:stretch>
            <a:fillRect/>
          </a:stretch>
        </p:blipFill>
        <p:spPr bwMode="auto">
          <a:xfrm>
            <a:off x="6017623" y="0"/>
            <a:ext cx="3126377" cy="51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NNOVA_CATEGORY" val="None"/>
  <p:tag name="ISPRING_RESOURCE_PATHS_HASH_PRESENTER" val="4aab3fb25ed3184bb397bbbb15f11ea8d4fab2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2ckJlnNDYBYoPk3NYsj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UXhXFd_5.muHF3IvRQ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HFY0pIyigNjmrKcRT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ofcqw5x7FlPtPfblZ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h5vTCnFlLpdcYu.vL0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EumXQr6dX4jmXtJIGC4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jlyLxybUDGP5n_Ho8H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9qzUg.ORlPTBucnBVu.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FtJISYgOXIIebxEctB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ZEfOEj4HxoMF8Gcdu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hO_D.II0sTISL6UCd0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YpBnpj0v7PGcMZmIC9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ugr26x3V5JdsUnkTHQw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.DvuZXOTdPz6xqDORJ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VJcbW2f_AqAt1FlNEK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RPBxNzVuSd8BfcXmg_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98OSUCgiARrW5WbxZ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175ro0xGzdh0_.Ajwo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gJ3Jpqri9goxOX8kjsq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bua_HrHG67DTkJzHYR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_yANVyzI4ptZZoHZppQ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d.ZsxgUGXybjVmQrcMa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HTL.9kiTwk24Nl18fd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sWxk8wYeHiOvUaUqd4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VZC8B9m7aUy7ApWUbb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Presentation3" id="{04D812C8-59FF-4CA9-BADC-BB0400A8E576}" vid="{5B967BC0-3702-4162-8D91-7D9D5D29D209}"/>
    </a:ext>
  </a:extLst>
</a:theme>
</file>

<file path=ppt/theme/theme2.xml><?xml version="1.0" encoding="utf-8"?>
<a:theme xmlns:a="http://schemas.openxmlformats.org/drawingml/2006/main" name="1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 algn="l">
          <a:spcBef>
            <a:spcPts val="300"/>
          </a:spcBef>
          <a:spcAft>
            <a:spcPts val="300"/>
          </a:spcAft>
          <a:buClr>
            <a:schemeClr val="tx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Exide_Energizing_PPT_Template_230802" id="{5F7726FF-85EF-4A77-A26C-96CA1ADAE0F5}" vid="{777FC480-FC58-44E4-ABFB-F6962E577C74}"/>
    </a:ext>
  </a:extLst>
</a:theme>
</file>

<file path=ppt/theme/theme3.xml><?xml version="1.0" encoding="utf-8"?>
<a:theme xmlns:a="http://schemas.openxmlformats.org/drawingml/2006/main" name="2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Presentation3" id="{04D812C8-59FF-4CA9-BADC-BB0400A8E576}" vid="{5B967BC0-3702-4162-8D91-7D9D5D29D209}"/>
    </a:ext>
  </a:extLst>
</a:theme>
</file>

<file path=ppt/theme/theme4.xml><?xml version="1.0" encoding="utf-8"?>
<a:theme xmlns:a="http://schemas.openxmlformats.org/drawingml/2006/main" name="5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 algn="l">
          <a:spcBef>
            <a:spcPts val="300"/>
          </a:spcBef>
          <a:spcAft>
            <a:spcPts val="300"/>
          </a:spcAft>
          <a:buClr>
            <a:schemeClr val="tx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EHS Enquiry FY24.potx  -  Solo lectura" id="{8E0599D4-6E05-4747-9631-20F0078323C7}" vid="{EBAA1DBF-4F51-4A3C-AC08-F8C4BC38B1CE}"/>
    </a:ext>
  </a:extLst>
</a:theme>
</file>

<file path=ppt/theme/theme5.xml><?xml version="1.0" encoding="utf-8"?>
<a:theme xmlns:a="http://schemas.openxmlformats.org/drawingml/2006/main" name="6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Presentation3" id="{04D812C8-59FF-4CA9-BADC-BB0400A8E576}" vid="{5B967BC0-3702-4162-8D91-7D9D5D29D209}"/>
    </a:ext>
  </a:extLst>
</a:theme>
</file>

<file path=ppt/theme/theme6.xml><?xml version="1.0" encoding="utf-8"?>
<a:theme xmlns:a="http://schemas.openxmlformats.org/drawingml/2006/main" name="8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 algn="l">
          <a:spcBef>
            <a:spcPts val="300"/>
          </a:spcBef>
          <a:spcAft>
            <a:spcPts val="300"/>
          </a:spcAft>
          <a:buClr>
            <a:schemeClr val="tx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Exide_Energizing_PPT_Template_230802" id="{5F7726FF-85EF-4A77-A26C-96CA1ADAE0F5}" vid="{777FC480-FC58-44E4-ABFB-F6962E577C74}"/>
    </a:ext>
  </a:extLst>
</a:theme>
</file>

<file path=ppt/theme/theme7.xml><?xml version="1.0" encoding="utf-8"?>
<a:theme xmlns:a="http://schemas.openxmlformats.org/drawingml/2006/main" name="9_Exide Template 2021">
  <a:themeElements>
    <a:clrScheme name="Exide">
      <a:dk1>
        <a:srgbClr val="000000"/>
      </a:dk1>
      <a:lt1>
        <a:srgbClr val="FFFFFF"/>
      </a:lt1>
      <a:dk2>
        <a:srgbClr val="777878"/>
      </a:dk2>
      <a:lt2>
        <a:srgbClr val="9FA1A1"/>
      </a:lt2>
      <a:accent1>
        <a:srgbClr val="3C81D9"/>
      </a:accent1>
      <a:accent2>
        <a:srgbClr val="57C0EF"/>
      </a:accent2>
      <a:accent3>
        <a:srgbClr val="3BB7B3"/>
      </a:accent3>
      <a:accent4>
        <a:srgbClr val="46D7CF"/>
      </a:accent4>
      <a:accent5>
        <a:srgbClr val="B5B5B5"/>
      </a:accent5>
      <a:accent6>
        <a:srgbClr val="D4D4D4"/>
      </a:accent6>
      <a:hlink>
        <a:srgbClr val="FFFFFF"/>
      </a:hlink>
      <a:folHlink>
        <a:srgbClr val="FFFFFF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108000" rIns="72000" bIns="72000" rtlCol="0" anchor="ctr"/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  <a:extLst>
    <a:ext uri="{05A4C25C-085E-4340-85A3-A5531E510DB2}">
      <thm15:themeFamily xmlns:thm15="http://schemas.microsoft.com/office/thememl/2012/main" name="Presentation3" id="{04D812C8-59FF-4CA9-BADC-BB0400A8E576}" vid="{5B967BC0-3702-4162-8D91-7D9D5D29D209}"/>
    </a:ext>
  </a:extLst>
</a:theme>
</file>

<file path=ppt/theme/theme8.xml><?xml version="1.0" encoding="utf-8"?>
<a:theme xmlns:a="http://schemas.openxmlformats.org/drawingml/2006/main" name="Office Theme">
  <a:themeElements>
    <a:clrScheme name="Exide Colors">
      <a:dk1>
        <a:srgbClr val="353A36"/>
      </a:dk1>
      <a:lt1>
        <a:sysClr val="window" lastClr="FFFFFF"/>
      </a:lt1>
      <a:dk2>
        <a:srgbClr val="9FA1A1"/>
      </a:dk2>
      <a:lt2>
        <a:srgbClr val="777878"/>
      </a:lt2>
      <a:accent1>
        <a:srgbClr val="0033A0"/>
      </a:accent1>
      <a:accent2>
        <a:srgbClr val="0A5BC7"/>
      </a:accent2>
      <a:accent3>
        <a:srgbClr val="85B2E0"/>
      </a:accent3>
      <a:accent4>
        <a:srgbClr val="2AA5CF"/>
      </a:accent4>
      <a:accent5>
        <a:srgbClr val="0B192F"/>
      </a:accent5>
      <a:accent6>
        <a:srgbClr val="73CCF0"/>
      </a:accent6>
      <a:hlink>
        <a:srgbClr val="73CCF0"/>
      </a:hlink>
      <a:folHlink>
        <a:srgbClr val="73CCF0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ot="0" spcFirstLastPara="0" vertOverflow="overflow" horzOverflow="overflow" vert="horz" wrap="square" lIns="72000" tIns="108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</a:theme>
</file>

<file path=ppt/theme/theme9.xml><?xml version="1.0" encoding="utf-8"?>
<a:theme xmlns:a="http://schemas.openxmlformats.org/drawingml/2006/main" name="Office Theme">
  <a:themeElements>
    <a:clrScheme name="Exide Colors">
      <a:dk1>
        <a:srgbClr val="353A36"/>
      </a:dk1>
      <a:lt1>
        <a:sysClr val="window" lastClr="FFFFFF"/>
      </a:lt1>
      <a:dk2>
        <a:srgbClr val="9FA1A1"/>
      </a:dk2>
      <a:lt2>
        <a:srgbClr val="777878"/>
      </a:lt2>
      <a:accent1>
        <a:srgbClr val="0033A0"/>
      </a:accent1>
      <a:accent2>
        <a:srgbClr val="0A5BC7"/>
      </a:accent2>
      <a:accent3>
        <a:srgbClr val="85B2E0"/>
      </a:accent3>
      <a:accent4>
        <a:srgbClr val="2AA5CF"/>
      </a:accent4>
      <a:accent5>
        <a:srgbClr val="0B192F"/>
      </a:accent5>
      <a:accent6>
        <a:srgbClr val="73CCF0"/>
      </a:accent6>
      <a:hlink>
        <a:srgbClr val="73CCF0"/>
      </a:hlink>
      <a:folHlink>
        <a:srgbClr val="73CCF0"/>
      </a:folHlink>
    </a:clrScheme>
    <a:fontScheme name="Ex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ot="0" spcFirstLastPara="0" vertOverflow="overflow" horzOverflow="overflow" vert="horz" wrap="square" lIns="72000" tIns="108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300"/>
          </a:spcBef>
          <a:spcAft>
            <a:spcPts val="300"/>
          </a:spcAft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80975"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Light Yellow">
      <a:srgbClr val="FFF054"/>
    </a:custClr>
    <a:custClr name="Bright Orange">
      <a:srgbClr val="F7A600"/>
    </a:custClr>
    <a:custClr name="Bright Green">
      <a:srgbClr val="91C516"/>
    </a:custClr>
    <a:custClr name="Dark Red">
      <a:srgbClr val="E63323"/>
    </a:custClr>
    <a:custClr name="Deep Purple">
      <a:srgbClr val="8C2A86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InCatalog xmlns="7333caea-c07e-4531-8803-7ea8810039da">true</ShowInCatalog>
    <FormDescription xmlns="7333caea-c07e-4531-8803-7ea8810039da" xsi:nil="true"/>
    <FormCategory xmlns="7333caea-c07e-4531-8803-7ea8810039da" xsi:nil="true"/>
    <FormName xmlns="7333caea-c07e-4531-8803-7ea8810039da" xsi:nil="true"/>
    <FormId xmlns="7333caea-c07e-4531-8803-7ea8810039da" xsi:nil="true"/>
    <FormVersion xmlns="7333caea-c07e-4531-8803-7ea8810039da" xsi:nil="true"/>
    <FormLocale xmlns="7333caea-c07e-4531-8803-7ea8810039da" xsi:nil="true"/>
    <CustomContentTypeId xmlns="7333caea-c07e-4531-8803-7ea8810039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E9C4A25EC5F93045AC3FBC96F928C44F" ma:contentTypeVersion="0" ma:contentTypeDescription="A Microsoft InfoPath Form Template." ma:contentTypeScope="" ma:versionID="2b9222814708e2537887c6252268a498">
  <xsd:schema xmlns:xsd="http://www.w3.org/2001/XMLSchema" xmlns:xs="http://www.w3.org/2001/XMLSchema" xmlns:p="http://schemas.microsoft.com/office/2006/metadata/properties" xmlns:ns2="7333caea-c07e-4531-8803-7ea8810039da" targetNamespace="http://schemas.microsoft.com/office/2006/metadata/properties" ma:root="true" ma:fieldsID="35dd641ba108a99cbaac87154206594b" ns2:_="">
    <xsd:import namespace="7333caea-c07e-4531-8803-7ea8810039da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3caea-c07e-4531-8803-7ea8810039da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D8E391-D74F-4D54-897F-C68A470AF42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7333caea-c07e-4531-8803-7ea8810039d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0A7B7A-2CB4-4A1E-9925-B3D704E93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3caea-c07e-4531-8803-7ea881003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B3077-6162-49CA-A571-99252C1A3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211104_Exide_Energizing_a_new_World_PPT_Template_211105_New_Colours (3)</Template>
  <TotalTime>1</TotalTime>
  <Words>1810</Words>
  <Application>Microsoft Office PowerPoint</Application>
  <PresentationFormat>On-screen Show (16:9)</PresentationFormat>
  <Paragraphs>277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Wingdings</vt:lpstr>
      <vt:lpstr>Exide Template 2021</vt:lpstr>
      <vt:lpstr>1_Exide Template 2021</vt:lpstr>
      <vt:lpstr>2_Exide Template 2021</vt:lpstr>
      <vt:lpstr>5_Exide Template 2021</vt:lpstr>
      <vt:lpstr>6_Exide Template 2021</vt:lpstr>
      <vt:lpstr>8_Exide Template 2021</vt:lpstr>
      <vt:lpstr>9_Exide Template 2021</vt:lpstr>
      <vt:lpstr>think-cell Slide</vt:lpstr>
      <vt:lpstr>think-cell Folie</vt:lpstr>
      <vt:lpstr> Carbon Footprint of lead bases batteries Requirements, methods and reduction</vt:lpstr>
      <vt:lpstr>Agenda</vt:lpstr>
      <vt:lpstr>Article 7 Battery Regulation</vt:lpstr>
      <vt:lpstr>Request from Customers and CSRD</vt:lpstr>
      <vt:lpstr>Reporting Requirements</vt:lpstr>
      <vt:lpstr>What is a Carbon Footprint?</vt:lpstr>
      <vt:lpstr>What is a Carbon Footprint?</vt:lpstr>
      <vt:lpstr>Battery Regulation Requirements</vt:lpstr>
      <vt:lpstr>Battery Regulation Requirements</vt:lpstr>
      <vt:lpstr>Modelling of a Lead Based Battery</vt:lpstr>
      <vt:lpstr>Data Collection</vt:lpstr>
      <vt:lpstr>Data Collection</vt:lpstr>
      <vt:lpstr>Data Collection</vt:lpstr>
      <vt:lpstr>Cradle to Gate PCF 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KARGL, Sophia (Buedingen)</dc:creator>
  <cp:lastModifiedBy>Maura McDermott</cp:lastModifiedBy>
  <cp:revision>58</cp:revision>
  <cp:lastPrinted>2017-06-27T13:11:40Z</cp:lastPrinted>
  <dcterms:created xsi:type="dcterms:W3CDTF">2021-11-08T09:26:15Z</dcterms:created>
  <dcterms:modified xsi:type="dcterms:W3CDTF">2025-06-30T10:58:33Z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0x010100F8EF98760CBA4A94994F13BA881038FA00E9C4A25EC5F93045AC3FBC96F928C44F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2024-07-08T15:21:00Z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3b873c8e-8c36-4932-bf21-9be967fee768</vt:lpwstr>
  </property>
  <property fmtid="{D5CDD505-2E9C-101B-9397-08002B2CF9AE}" pid="8" name="MSIP_Label_defa4170-0d19-0005-0004-bc88714345d2_ActionId">
    <vt:lpwstr>fb1a1df8-4879-4f7c-82d6-4f63c1d1a3a1</vt:lpwstr>
  </property>
  <property fmtid="{D5CDD505-2E9C-101B-9397-08002B2CF9AE}" pid="9" name="MSIP_Label_defa4170-0d19-0005-0004-bc88714345d2_ContentBits">
    <vt:lpwstr>0</vt:lpwstr>
  </property>
</Properties>
</file>